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42" d="100"/>
          <a:sy n="142" d="100"/>
        </p:scale>
        <p:origin x="-240" y="-1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C945F2-0C0E-475E-A17C-2A651D79A1ED}" type="datetimeFigureOut">
              <a:rPr lang="en-US" smtClean="0"/>
              <a:t>5/9/18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3606AB-2074-45DC-BD25-A2CBC7F4AB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675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>
            <a:spLocks noGrp="1" noRot="1" noChangeAspect="1"/>
          </p:cNvSpPr>
          <p:nvPr>
            <p:ph type="sldImg" idx="2"/>
          </p:nvPr>
        </p:nvSpPr>
        <p:spPr>
          <a:xfrm>
            <a:off x="325438" y="698500"/>
            <a:ext cx="6207125" cy="34925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1" name="Shape 41"/>
          <p:cNvSpPr txBox="1">
            <a:spLocks noGrp="1"/>
          </p:cNvSpPr>
          <p:nvPr>
            <p:ph type="body" idx="1"/>
          </p:nvPr>
        </p:nvSpPr>
        <p:spPr>
          <a:xfrm>
            <a:off x="685800" y="4424085"/>
            <a:ext cx="5486400" cy="41912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475" tIns="46225" rIns="92475" bIns="462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" name="Shape 42"/>
          <p:cNvSpPr txBox="1">
            <a:spLocks noGrp="1"/>
          </p:cNvSpPr>
          <p:nvPr>
            <p:ph type="sldNum" idx="12"/>
          </p:nvPr>
        </p:nvSpPr>
        <p:spPr>
          <a:xfrm>
            <a:off x="3884614" y="8846553"/>
            <a:ext cx="2971800" cy="4656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475" tIns="46225" rIns="92475" bIns="46225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1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568278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hape 172"/>
          <p:cNvSpPr>
            <a:spLocks noGrp="1" noRot="1" noChangeAspect="1"/>
          </p:cNvSpPr>
          <p:nvPr>
            <p:ph type="sldImg" idx="2"/>
          </p:nvPr>
        </p:nvSpPr>
        <p:spPr>
          <a:xfrm>
            <a:off x="325438" y="698500"/>
            <a:ext cx="6207125" cy="34925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3" name="Shape 173"/>
          <p:cNvSpPr txBox="1">
            <a:spLocks noGrp="1"/>
          </p:cNvSpPr>
          <p:nvPr>
            <p:ph type="body" idx="1"/>
          </p:nvPr>
        </p:nvSpPr>
        <p:spPr>
          <a:xfrm>
            <a:off x="685800" y="4424085"/>
            <a:ext cx="5486400" cy="41912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475" tIns="46225" rIns="92475" bIns="462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" name="Shape 174"/>
          <p:cNvSpPr txBox="1">
            <a:spLocks noGrp="1"/>
          </p:cNvSpPr>
          <p:nvPr>
            <p:ph type="sldNum" idx="12"/>
          </p:nvPr>
        </p:nvSpPr>
        <p:spPr>
          <a:xfrm>
            <a:off x="3884614" y="8846553"/>
            <a:ext cx="2971800" cy="4656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475" tIns="46225" rIns="92475" bIns="46225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10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168704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>
            <a:spLocks noGrp="1" noRot="1" noChangeAspect="1"/>
          </p:cNvSpPr>
          <p:nvPr>
            <p:ph type="sldImg" idx="2"/>
          </p:nvPr>
        </p:nvSpPr>
        <p:spPr>
          <a:xfrm>
            <a:off x="325438" y="698500"/>
            <a:ext cx="6207125" cy="34925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9" name="Shape 159"/>
          <p:cNvSpPr txBox="1">
            <a:spLocks noGrp="1"/>
          </p:cNvSpPr>
          <p:nvPr>
            <p:ph type="body" idx="1"/>
          </p:nvPr>
        </p:nvSpPr>
        <p:spPr>
          <a:xfrm>
            <a:off x="685800" y="4424085"/>
            <a:ext cx="5486400" cy="41912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475" tIns="46225" rIns="92475" bIns="462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Shape 160"/>
          <p:cNvSpPr txBox="1">
            <a:spLocks noGrp="1"/>
          </p:cNvSpPr>
          <p:nvPr>
            <p:ph type="sldNum" idx="12"/>
          </p:nvPr>
        </p:nvSpPr>
        <p:spPr>
          <a:xfrm>
            <a:off x="3884614" y="8846553"/>
            <a:ext cx="2971800" cy="4656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475" tIns="46225" rIns="92475" bIns="46225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11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635089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>
            <a:spLocks noGrp="1" noRot="1" noChangeAspect="1"/>
          </p:cNvSpPr>
          <p:nvPr>
            <p:ph type="sldImg" idx="2"/>
          </p:nvPr>
        </p:nvSpPr>
        <p:spPr>
          <a:xfrm>
            <a:off x="325438" y="698500"/>
            <a:ext cx="6207125" cy="34925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8" name="Shape 48"/>
          <p:cNvSpPr txBox="1">
            <a:spLocks noGrp="1"/>
          </p:cNvSpPr>
          <p:nvPr>
            <p:ph type="body" idx="1"/>
          </p:nvPr>
        </p:nvSpPr>
        <p:spPr>
          <a:xfrm>
            <a:off x="685800" y="4424085"/>
            <a:ext cx="5486400" cy="41912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475" tIns="46225" rIns="92475" bIns="462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3884614" y="8846553"/>
            <a:ext cx="2971800" cy="4656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475" tIns="46225" rIns="92475" bIns="46225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2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962192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>
            <a:spLocks noGrp="1" noRot="1" noChangeAspect="1"/>
          </p:cNvSpPr>
          <p:nvPr>
            <p:ph type="sldImg" idx="2"/>
          </p:nvPr>
        </p:nvSpPr>
        <p:spPr>
          <a:xfrm>
            <a:off x="325438" y="698500"/>
            <a:ext cx="6207125" cy="34925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5" name="Shape 55"/>
          <p:cNvSpPr txBox="1">
            <a:spLocks noGrp="1"/>
          </p:cNvSpPr>
          <p:nvPr>
            <p:ph type="body" idx="1"/>
          </p:nvPr>
        </p:nvSpPr>
        <p:spPr>
          <a:xfrm>
            <a:off x="685800" y="4424085"/>
            <a:ext cx="5486400" cy="41912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475" tIns="46225" rIns="92475" bIns="462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Shape 56"/>
          <p:cNvSpPr txBox="1">
            <a:spLocks noGrp="1"/>
          </p:cNvSpPr>
          <p:nvPr>
            <p:ph type="sldNum" idx="12"/>
          </p:nvPr>
        </p:nvSpPr>
        <p:spPr>
          <a:xfrm>
            <a:off x="3884614" y="8846553"/>
            <a:ext cx="2971800" cy="4656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475" tIns="46225" rIns="92475" bIns="46225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3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711373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>
            <a:spLocks noGrp="1" noRot="1" noChangeAspect="1"/>
          </p:cNvSpPr>
          <p:nvPr>
            <p:ph type="sldImg" idx="2"/>
          </p:nvPr>
        </p:nvSpPr>
        <p:spPr>
          <a:xfrm>
            <a:off x="325438" y="698500"/>
            <a:ext cx="6207125" cy="34925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9" name="Shape 69"/>
          <p:cNvSpPr txBox="1">
            <a:spLocks noGrp="1"/>
          </p:cNvSpPr>
          <p:nvPr>
            <p:ph type="body" idx="1"/>
          </p:nvPr>
        </p:nvSpPr>
        <p:spPr>
          <a:xfrm>
            <a:off x="685800" y="4424085"/>
            <a:ext cx="5486400" cy="41912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475" tIns="46225" rIns="92475" bIns="462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" name="Shape 70"/>
          <p:cNvSpPr txBox="1">
            <a:spLocks noGrp="1"/>
          </p:cNvSpPr>
          <p:nvPr>
            <p:ph type="sldNum" idx="12"/>
          </p:nvPr>
        </p:nvSpPr>
        <p:spPr>
          <a:xfrm>
            <a:off x="3884614" y="8846553"/>
            <a:ext cx="2971800" cy="4656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475" tIns="46225" rIns="92475" bIns="46225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4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518775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>
            <a:spLocks noGrp="1" noRot="1" noChangeAspect="1"/>
          </p:cNvSpPr>
          <p:nvPr>
            <p:ph type="sldImg" idx="2"/>
          </p:nvPr>
        </p:nvSpPr>
        <p:spPr>
          <a:xfrm>
            <a:off x="325438" y="698500"/>
            <a:ext cx="6207125" cy="34925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>
            <a:off x="685800" y="4424085"/>
            <a:ext cx="5486400" cy="41912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475" tIns="46225" rIns="92475" bIns="462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3884614" y="8846553"/>
            <a:ext cx="2971800" cy="4656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475" tIns="46225" rIns="92475" bIns="46225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5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133570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>
            <a:spLocks noGrp="1" noRot="1" noChangeAspect="1"/>
          </p:cNvSpPr>
          <p:nvPr>
            <p:ph type="sldImg" idx="2"/>
          </p:nvPr>
        </p:nvSpPr>
        <p:spPr>
          <a:xfrm>
            <a:off x="325438" y="698500"/>
            <a:ext cx="6207125" cy="34925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685800" y="4424085"/>
            <a:ext cx="5486400" cy="41912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475" tIns="46225" rIns="92475" bIns="462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sldNum" idx="12"/>
          </p:nvPr>
        </p:nvSpPr>
        <p:spPr>
          <a:xfrm>
            <a:off x="3884614" y="8846553"/>
            <a:ext cx="2971800" cy="4656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475" tIns="46225" rIns="92475" bIns="46225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6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121598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>
            <a:spLocks noGrp="1" noRot="1" noChangeAspect="1"/>
          </p:cNvSpPr>
          <p:nvPr>
            <p:ph type="sldImg" idx="2"/>
          </p:nvPr>
        </p:nvSpPr>
        <p:spPr>
          <a:xfrm>
            <a:off x="325438" y="698500"/>
            <a:ext cx="6207125" cy="34925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3" name="Shape 103"/>
          <p:cNvSpPr txBox="1">
            <a:spLocks noGrp="1"/>
          </p:cNvSpPr>
          <p:nvPr>
            <p:ph type="body" idx="1"/>
          </p:nvPr>
        </p:nvSpPr>
        <p:spPr>
          <a:xfrm>
            <a:off x="685800" y="4424085"/>
            <a:ext cx="5486400" cy="41912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475" tIns="46225" rIns="92475" bIns="462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Shape 104"/>
          <p:cNvSpPr txBox="1">
            <a:spLocks noGrp="1"/>
          </p:cNvSpPr>
          <p:nvPr>
            <p:ph type="sldNum" idx="12"/>
          </p:nvPr>
        </p:nvSpPr>
        <p:spPr>
          <a:xfrm>
            <a:off x="3884614" y="8846553"/>
            <a:ext cx="2971800" cy="4656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475" tIns="46225" rIns="92475" bIns="46225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7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328859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 noRot="1" noChangeAspect="1"/>
          </p:cNvSpPr>
          <p:nvPr>
            <p:ph type="sldImg" idx="2"/>
          </p:nvPr>
        </p:nvSpPr>
        <p:spPr>
          <a:xfrm>
            <a:off x="325438" y="698500"/>
            <a:ext cx="6207125" cy="34925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685800" y="4424085"/>
            <a:ext cx="5486400" cy="41912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475" tIns="46225" rIns="92475" bIns="462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Shape 111"/>
          <p:cNvSpPr txBox="1">
            <a:spLocks noGrp="1"/>
          </p:cNvSpPr>
          <p:nvPr>
            <p:ph type="sldNum" idx="12"/>
          </p:nvPr>
        </p:nvSpPr>
        <p:spPr>
          <a:xfrm>
            <a:off x="3884614" y="8846553"/>
            <a:ext cx="2971800" cy="4656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475" tIns="46225" rIns="92475" bIns="46225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8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963099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 idx="2"/>
          </p:nvPr>
        </p:nvSpPr>
        <p:spPr>
          <a:xfrm>
            <a:off x="325438" y="698500"/>
            <a:ext cx="6207125" cy="34925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7" name="Shape 117"/>
          <p:cNvSpPr txBox="1">
            <a:spLocks noGrp="1"/>
          </p:cNvSpPr>
          <p:nvPr>
            <p:ph type="body" idx="1"/>
          </p:nvPr>
        </p:nvSpPr>
        <p:spPr>
          <a:xfrm>
            <a:off x="685800" y="4424085"/>
            <a:ext cx="5486400" cy="41912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475" tIns="46225" rIns="92475" bIns="462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Shape 118"/>
          <p:cNvSpPr txBox="1">
            <a:spLocks noGrp="1"/>
          </p:cNvSpPr>
          <p:nvPr>
            <p:ph type="sldNum" idx="12"/>
          </p:nvPr>
        </p:nvSpPr>
        <p:spPr>
          <a:xfrm>
            <a:off x="3884614" y="8846553"/>
            <a:ext cx="2971800" cy="4656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475" tIns="46225" rIns="92475" bIns="46225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9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649218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4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Picture with Caption" type="picTx">
  <p:cSld name="Picture with Caption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/>
          <p:nvPr/>
        </p:nvSpPr>
        <p:spPr>
          <a:xfrm>
            <a:off x="666751" y="5945188"/>
            <a:ext cx="6587067" cy="920750"/>
          </a:xfrm>
          <a:custGeom>
            <a:avLst/>
            <a:gdLst/>
            <a:ahLst/>
            <a:cxnLst/>
            <a:rect l="0" t="0" r="0" b="0"/>
            <a:pathLst>
              <a:path w="7485" h="337" extrusionOk="0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rgbClr val="ABBE9B">
              <a:alpha val="40000"/>
            </a:srgbClr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22" name="Shape 22"/>
          <p:cNvSpPr/>
          <p:nvPr/>
        </p:nvSpPr>
        <p:spPr>
          <a:xfrm>
            <a:off x="647700" y="5938838"/>
            <a:ext cx="4921251" cy="933450"/>
          </a:xfrm>
          <a:custGeom>
            <a:avLst/>
            <a:gdLst/>
            <a:ahLst/>
            <a:cxnLst/>
            <a:rect l="0" t="0" r="0" b="0"/>
            <a:pathLst>
              <a:path w="5591" h="588" extrusionOk="0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23" name="Shape 23"/>
          <p:cNvSpPr/>
          <p:nvPr/>
        </p:nvSpPr>
        <p:spPr>
          <a:xfrm>
            <a:off x="-8056" y="5791253"/>
            <a:ext cx="4536419" cy="1080868"/>
          </a:xfrm>
          <a:prstGeom prst="rtTriangle">
            <a:avLst/>
          </a:prstGeom>
          <a:blipFill rotWithShape="1">
            <a:blip r:embed="rId2">
              <a:alphaModFix amt="50000"/>
            </a:blip>
            <a:tile tx="0" ty="0" sx="50000" sy="50000" flip="none" algn="t"/>
          </a:blip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4" name="Shape 24"/>
          <p:cNvCxnSpPr/>
          <p:nvPr/>
        </p:nvCxnSpPr>
        <p:spPr>
          <a:xfrm>
            <a:off x="-12316" y="5787739"/>
            <a:ext cx="4540679" cy="1084383"/>
          </a:xfrm>
          <a:prstGeom prst="straightConnector1">
            <a:avLst/>
          </a:prstGeom>
          <a:noFill/>
          <a:ln w="12050" cap="flat" cmpd="sng">
            <a:solidFill>
              <a:srgbClr val="A2B692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5" name="Shape 25"/>
          <p:cNvSpPr txBox="1">
            <a:spLocks noGrp="1"/>
          </p:cNvSpPr>
          <p:nvPr>
            <p:ph type="body" idx="1"/>
          </p:nvPr>
        </p:nvSpPr>
        <p:spPr>
          <a:xfrm>
            <a:off x="1521643" y="5443402"/>
            <a:ext cx="9550400" cy="6482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/>
          <a:lstStyle>
            <a:lvl1pPr marL="457200" marR="18288" lvl="0" indent="-228600" algn="r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952"/>
              <a:buFont typeface="Noto Sans Symbols"/>
              <a:buNone/>
              <a:defRPr sz="1400" b="0" i="0" u="none" strike="noStrike" cap="non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marL="914400" marR="0" lvl="1" indent="-304800" algn="l" rtl="0">
              <a:spcBef>
                <a:spcPts val="325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Verdana"/>
              <a:buChar char="◦"/>
              <a:defRPr sz="1200" b="0" i="0" u="none" strike="noStrike" cap="non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marL="1371600" marR="0" lvl="2" indent="-292100" algn="l" rtl="0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000"/>
              <a:buFont typeface="Noto Sans Symbols"/>
              <a:buChar char="⚫"/>
              <a:defRPr sz="1000" b="0" i="0" u="none" strike="noStrike" cap="non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marL="1828800" marR="0" lvl="3" indent="-285750" algn="l" rtl="0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900"/>
              <a:buFont typeface="Noto Sans Symbols"/>
              <a:buChar char="⚫"/>
              <a:defRPr sz="900" b="0" i="0" u="none" strike="noStrike" cap="non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marL="2286000" marR="0" lvl="4" indent="-285750" algn="l" rtl="0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900"/>
              <a:buFont typeface="Noto Sans Symbols"/>
              <a:buChar char="⚫"/>
              <a:defRPr sz="900" b="0" i="0" u="none" strike="noStrike" cap="non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marL="2743200" marR="0" lvl="5" indent="-342900" algn="l" rtl="0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◾"/>
              <a:defRPr sz="1800" b="0" i="0" u="none" strike="noStrike" cap="non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marL="3200400" marR="0" lvl="6" indent="-330200" algn="l" rtl="0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◾"/>
              <a:defRPr sz="1600" b="0" i="0" u="none" strike="noStrike" cap="non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marL="3657600" marR="0" lvl="7" indent="-330200" algn="l" rtl="0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◾"/>
              <a:defRPr sz="1600" b="0" i="0" u="none" strike="noStrike" cap="non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marL="4114800" marR="0" lvl="8" indent="-330200" algn="l" rtl="0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◾"/>
              <a:defRPr sz="1600" b="0" i="0" u="none" strike="noStrike" cap="non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>
            <a:endParaRPr/>
          </a:p>
        </p:txBody>
      </p:sp>
      <p:sp>
        <p:nvSpPr>
          <p:cNvPr id="26" name="Shape 26"/>
          <p:cNvSpPr>
            <a:spLocks noGrp="1"/>
          </p:cNvSpPr>
          <p:nvPr>
            <p:ph type="pic" idx="2"/>
          </p:nvPr>
        </p:nvSpPr>
        <p:spPr>
          <a:xfrm>
            <a:off x="304800" y="189968"/>
            <a:ext cx="11582400" cy="1107160"/>
          </a:xfrm>
          <a:prstGeom prst="rect">
            <a:avLst/>
          </a:prstGeom>
          <a:solidFill>
            <a:schemeClr val="dk2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176"/>
              <a:buFont typeface="Noto Sans Symbols"/>
              <a:buNone/>
              <a:defRPr sz="3200" b="0" i="0" u="none" strike="noStrike" cap="non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marR="0" lvl="1" algn="l" rtl="0">
              <a:spcBef>
                <a:spcPts val="325"/>
              </a:spcBef>
              <a:spcAft>
                <a:spcPts val="0"/>
              </a:spcAft>
              <a:buClr>
                <a:schemeClr val="accent1"/>
              </a:buClr>
              <a:buSzPts val="2300"/>
              <a:buFont typeface="Verdana"/>
              <a:buChar char="◦"/>
              <a:defRPr sz="2300" b="0" i="0" u="none" strike="noStrike" cap="non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marR="0" lvl="2" algn="l" rtl="0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2100"/>
              <a:buFont typeface="Noto Sans Symbols"/>
              <a:buChar char="⚫"/>
              <a:defRPr sz="2100" b="0" i="0" u="none" strike="noStrike" cap="non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marR="0" lvl="3" algn="l" rtl="0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900"/>
              <a:buFont typeface="Noto Sans Symbols"/>
              <a:buChar char="⚫"/>
              <a:defRPr sz="1900" b="0" i="0" u="none" strike="noStrike" cap="non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marR="0" lvl="4" algn="l" rtl="0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⚫"/>
              <a:defRPr sz="1800" b="0" i="0" u="none" strike="noStrike" cap="non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marR="0" lvl="5" algn="l" rtl="0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◾"/>
              <a:defRPr sz="1800" b="0" i="0" u="none" strike="noStrike" cap="non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marR="0" lvl="6" algn="l" rtl="0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◾"/>
              <a:defRPr sz="1600" b="0" i="0" u="none" strike="noStrike" cap="non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marR="0" lvl="7" algn="l" rtl="0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◾"/>
              <a:defRPr sz="1600" b="0" i="0" u="none" strike="noStrike" cap="non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marR="0" lvl="8" algn="l" rtl="0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◾"/>
              <a:defRPr sz="1600" b="0" i="0" u="none" strike="noStrike" cap="non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title"/>
          </p:nvPr>
        </p:nvSpPr>
        <p:spPr>
          <a:xfrm>
            <a:off x="2718433" y="4706109"/>
            <a:ext cx="7531527" cy="5626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Rambla"/>
              <a:buNone/>
              <a:defRPr sz="3000" b="0" i="0" u="none" strike="noStrike" cap="none">
                <a:solidFill>
                  <a:schemeClr val="accent1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00" b="1" i="0" u="none" strike="noStrike" cap="none">
                <a:solidFill>
                  <a:schemeClr val="lt2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00" b="1" i="0" u="none" strike="noStrike" cap="none">
                <a:solidFill>
                  <a:schemeClr val="lt2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00" b="1" i="0" u="none" strike="noStrike" cap="none">
                <a:solidFill>
                  <a:schemeClr val="lt2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00" b="1" i="0" u="none" strike="noStrike" cap="none">
                <a:solidFill>
                  <a:schemeClr val="lt2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00" b="1" i="0" u="none" strike="noStrike" cap="none">
                <a:solidFill>
                  <a:schemeClr val="lt2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00" b="1" i="0" u="none" strike="noStrike" cap="none">
                <a:solidFill>
                  <a:schemeClr val="lt2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00" b="1" i="0" u="none" strike="noStrike" cap="none">
                <a:solidFill>
                  <a:schemeClr val="lt2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00" b="1" i="0" u="none" strike="noStrike" cap="none">
                <a:solidFill>
                  <a:schemeClr val="lt2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dt" idx="10"/>
          </p:nvPr>
        </p:nvSpPr>
        <p:spPr>
          <a:xfrm>
            <a:off x="8970433" y="6408739"/>
            <a:ext cx="255905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 b="0" i="0" u="none" strike="noStrike" cap="non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ftr" idx="11"/>
          </p:nvPr>
        </p:nvSpPr>
        <p:spPr>
          <a:xfrm>
            <a:off x="5839884" y="6408739"/>
            <a:ext cx="313478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 b="0" i="0" u="none" strike="noStrike" cap="non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sldNum" idx="12"/>
          </p:nvPr>
        </p:nvSpPr>
        <p:spPr>
          <a:xfrm>
            <a:off x="11529484" y="6408739"/>
            <a:ext cx="48894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31" name="Shape 3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04801" y="203032"/>
            <a:ext cx="2536921" cy="1094097"/>
          </a:xfrm>
          <a:prstGeom prst="rect">
            <a:avLst/>
          </a:prstGeom>
          <a:noFill/>
          <a:ln>
            <a:noFill/>
          </a:ln>
        </p:spPr>
      </p:pic>
      <p:pic>
        <p:nvPicPr>
          <p:cNvPr id="32" name="Shape 3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522163" y="230328"/>
            <a:ext cx="1320800" cy="1066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84263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Title and Content">
    <p:bg>
      <p:bgPr>
        <a:gradFill>
          <a:gsLst>
            <a:gs pos="0">
              <a:srgbClr val="F8FFEB"/>
            </a:gs>
            <a:gs pos="74000">
              <a:srgbClr val="C1F06A"/>
            </a:gs>
            <a:gs pos="83000">
              <a:srgbClr val="C1F06A"/>
            </a:gs>
            <a:gs pos="100000">
              <a:srgbClr val="D4F59B"/>
            </a:gs>
          </a:gsLst>
          <a:lin ang="5400000" scaled="0"/>
        </a:gradFill>
        <a:effectLst/>
      </p:bgPr>
    </p:bg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>
            <a:spLocks noGrp="1"/>
          </p:cNvSpPr>
          <p:nvPr>
            <p:ph type="body" idx="1"/>
          </p:nvPr>
        </p:nvSpPr>
        <p:spPr>
          <a:xfrm>
            <a:off x="3048638" y="203032"/>
            <a:ext cx="7250669" cy="10940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45186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836"/>
              <a:buFont typeface="Noto Sans Symbols"/>
              <a:buChar char="▶"/>
              <a:defRPr sz="2700" b="0" i="0" u="none" strike="noStrike" cap="non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marL="914400" marR="0" lvl="1" indent="-374650" algn="l" rtl="0">
              <a:spcBef>
                <a:spcPts val="325"/>
              </a:spcBef>
              <a:spcAft>
                <a:spcPts val="0"/>
              </a:spcAft>
              <a:buClr>
                <a:schemeClr val="lt1"/>
              </a:buClr>
              <a:buSzPts val="2300"/>
              <a:buFont typeface="Verdana"/>
              <a:buChar char="◦"/>
              <a:defRPr sz="2300" b="0" i="0" u="none" strike="noStrike" cap="non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marL="1371600" marR="0" lvl="2" indent="-361950" algn="l" rtl="0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2100"/>
              <a:buFont typeface="Noto Sans Symbols"/>
              <a:buChar char="⚫"/>
              <a:defRPr sz="2100" b="0" i="0" u="none" strike="noStrike" cap="non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marL="1828800" marR="0" lvl="3" indent="-349250" algn="l" rtl="0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900"/>
              <a:buFont typeface="Noto Sans Symbols"/>
              <a:buChar char="⚫"/>
              <a:defRPr sz="1900" b="0" i="0" u="none" strike="noStrike" cap="non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marL="2286000" marR="0" lvl="4" indent="-342900" algn="l" rtl="0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marL="2743200" marR="0" lvl="5" indent="-342900" algn="l" rtl="0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◾"/>
              <a:defRPr sz="1800" b="0" i="0" u="none" strike="noStrike" cap="non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marL="3200400" marR="0" lvl="6" indent="-330200" algn="l" rtl="0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◾"/>
              <a:defRPr sz="1600" b="0" i="0" u="none" strike="noStrike" cap="non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marL="3657600" marR="0" lvl="7" indent="-330200" algn="l" rtl="0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◾"/>
              <a:defRPr sz="1600" b="0" i="0" u="none" strike="noStrike" cap="non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marL="4114800" marR="0" lvl="8" indent="-330200" algn="l" rtl="0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◾"/>
              <a:defRPr sz="1600" b="0" i="0" u="none" strike="noStrike" cap="non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00" b="1" i="0" u="none" strike="noStrike" cap="non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00" b="1" i="0" u="none" strike="noStrike" cap="none">
                <a:solidFill>
                  <a:schemeClr val="lt2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00" b="1" i="0" u="none" strike="noStrike" cap="none">
                <a:solidFill>
                  <a:schemeClr val="lt2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00" b="1" i="0" u="none" strike="noStrike" cap="none">
                <a:solidFill>
                  <a:schemeClr val="lt2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00" b="1" i="0" u="none" strike="noStrike" cap="none">
                <a:solidFill>
                  <a:schemeClr val="lt2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00" b="1" i="0" u="none" strike="noStrike" cap="none">
                <a:solidFill>
                  <a:schemeClr val="lt2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00" b="1" i="0" u="none" strike="noStrike" cap="none">
                <a:solidFill>
                  <a:schemeClr val="lt2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00" b="1" i="0" u="none" strike="noStrike" cap="none">
                <a:solidFill>
                  <a:schemeClr val="lt2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100" b="1" i="0" u="none" strike="noStrike" cap="none">
                <a:solidFill>
                  <a:schemeClr val="lt2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dt" idx="10"/>
          </p:nvPr>
        </p:nvSpPr>
        <p:spPr>
          <a:xfrm>
            <a:off x="8970433" y="6408739"/>
            <a:ext cx="255905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 b="0" i="0" u="none" strike="noStrike" cap="non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ftr" idx="11"/>
          </p:nvPr>
        </p:nvSpPr>
        <p:spPr>
          <a:xfrm>
            <a:off x="5839884" y="6408739"/>
            <a:ext cx="313478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 b="0" i="0" u="none" strike="noStrike" cap="non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ldNum" idx="12"/>
          </p:nvPr>
        </p:nvSpPr>
        <p:spPr>
          <a:xfrm>
            <a:off x="11529484" y="6408739"/>
            <a:ext cx="48894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737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4" Type="http://schemas.openxmlformats.org/officeDocument/2006/relationships/image" Target="../media/image1.jpg"/><Relationship Id="rId5" Type="http://schemas.openxmlformats.org/officeDocument/2006/relationships/image" Target="../media/image2.jpg"/><Relationship Id="rId6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2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666751" y="5945188"/>
            <a:ext cx="6587067" cy="920750"/>
          </a:xfrm>
          <a:custGeom>
            <a:avLst/>
            <a:gdLst/>
            <a:ahLst/>
            <a:cxnLst/>
            <a:rect l="0" t="0" r="0" b="0"/>
            <a:pathLst>
              <a:path w="7485" h="337" extrusionOk="0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rgbClr val="ABBE9B">
              <a:alpha val="40000"/>
            </a:srgbClr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11" name="Shape 11"/>
          <p:cNvSpPr/>
          <p:nvPr/>
        </p:nvSpPr>
        <p:spPr>
          <a:xfrm>
            <a:off x="647700" y="5938838"/>
            <a:ext cx="4921251" cy="933450"/>
          </a:xfrm>
          <a:custGeom>
            <a:avLst/>
            <a:gdLst/>
            <a:ahLst/>
            <a:cxnLst/>
            <a:rect l="0" t="0" r="0" b="0"/>
            <a:pathLst>
              <a:path w="5591" h="588" extrusionOk="0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12" name="Shape 12"/>
          <p:cNvSpPr/>
          <p:nvPr/>
        </p:nvSpPr>
        <p:spPr>
          <a:xfrm>
            <a:off x="-8056" y="5791253"/>
            <a:ext cx="4536419" cy="1080868"/>
          </a:xfrm>
          <a:prstGeom prst="rtTriangle">
            <a:avLst/>
          </a:prstGeom>
          <a:blipFill rotWithShape="1">
            <a:blip r:embed="rId4">
              <a:alphaModFix amt="50000"/>
            </a:blip>
            <a:tile tx="0" ty="0" sx="50000" sy="50000" flip="none" algn="t"/>
          </a:blip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3" name="Shape 13"/>
          <p:cNvCxnSpPr/>
          <p:nvPr/>
        </p:nvCxnSpPr>
        <p:spPr>
          <a:xfrm>
            <a:off x="-12316" y="5787739"/>
            <a:ext cx="4540679" cy="1084383"/>
          </a:xfrm>
          <a:prstGeom prst="straightConnector1">
            <a:avLst/>
          </a:prstGeom>
          <a:noFill/>
          <a:ln w="12050" cap="flat" cmpd="sng">
            <a:solidFill>
              <a:srgbClr val="A2B692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4" name="Shape 14"/>
          <p:cNvSpPr txBox="1">
            <a:spLocks noGrp="1"/>
          </p:cNvSpPr>
          <p:nvPr>
            <p:ph type="body" idx="1"/>
          </p:nvPr>
        </p:nvSpPr>
        <p:spPr>
          <a:xfrm>
            <a:off x="3048638" y="203032"/>
            <a:ext cx="7250669" cy="10940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45186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836"/>
              <a:buFont typeface="Noto Sans Symbols"/>
              <a:buChar char="▶"/>
              <a:defRPr sz="2700" b="0" i="0" u="none" strike="noStrike" cap="non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marL="914400" marR="0" lvl="1" indent="-374650" algn="l" rtl="0">
              <a:spcBef>
                <a:spcPts val="325"/>
              </a:spcBef>
              <a:spcAft>
                <a:spcPts val="0"/>
              </a:spcAft>
              <a:buClr>
                <a:schemeClr val="accent1"/>
              </a:buClr>
              <a:buSzPts val="2300"/>
              <a:buFont typeface="Verdana"/>
              <a:buChar char="◦"/>
              <a:defRPr sz="2300" b="0" i="0" u="none" strike="noStrike" cap="non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marL="1371600" marR="0" lvl="2" indent="-361950" algn="l" rtl="0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2100"/>
              <a:buFont typeface="Noto Sans Symbols"/>
              <a:buChar char="⚫"/>
              <a:defRPr sz="2100" b="0" i="0" u="none" strike="noStrike" cap="non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marL="1828800" marR="0" lvl="3" indent="-349250" algn="l" rtl="0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900"/>
              <a:buFont typeface="Noto Sans Symbols"/>
              <a:buChar char="⚫"/>
              <a:defRPr sz="1900" b="0" i="0" u="none" strike="noStrike" cap="non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marL="2286000" marR="0" lvl="4" indent="-342900" algn="l" rtl="0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⚫"/>
              <a:defRPr sz="1800" b="0" i="0" u="none" strike="noStrike" cap="non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marL="2743200" marR="0" lvl="5" indent="-342900" algn="l" rtl="0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◾"/>
              <a:defRPr sz="1800" b="0" i="0" u="none" strike="noStrike" cap="non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marL="3200400" marR="0" lvl="6" indent="-330200" algn="l" rtl="0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◾"/>
              <a:defRPr sz="1600" b="0" i="0" u="none" strike="noStrike" cap="non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marL="3657600" marR="0" lvl="7" indent="-330200" algn="l" rtl="0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◾"/>
              <a:defRPr sz="1600" b="0" i="0" u="none" strike="noStrike" cap="non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marL="4114800" marR="0" lvl="8" indent="-330200" algn="l" rtl="0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◾"/>
              <a:defRPr sz="1600" b="0" i="0" u="none" strike="noStrike" cap="non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dt" idx="10"/>
          </p:nvPr>
        </p:nvSpPr>
        <p:spPr>
          <a:xfrm>
            <a:off x="8970433" y="6408739"/>
            <a:ext cx="255905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 b="0" i="0" u="none" strike="noStrike" cap="non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ftr" idx="11"/>
          </p:nvPr>
        </p:nvSpPr>
        <p:spPr>
          <a:xfrm>
            <a:off x="5839884" y="6408739"/>
            <a:ext cx="313478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 b="0" i="0" u="none" strike="noStrike" cap="non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ldNum" idx="12"/>
          </p:nvPr>
        </p:nvSpPr>
        <p:spPr>
          <a:xfrm>
            <a:off x="11529484" y="6408739"/>
            <a:ext cx="48894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8" name="Shape 18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304801" y="203032"/>
            <a:ext cx="2536921" cy="1094097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Shape 19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0522163" y="230328"/>
            <a:ext cx="1320800" cy="1066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59488017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Shape 44" descr="madison sign.jpg"/>
          <p:cNvPicPr preferRelativeResize="0">
            <a:picLocks noGrp="1"/>
          </p:cNvPicPr>
          <p:nvPr>
            <p:ph type="pic" idx="2"/>
          </p:nvPr>
        </p:nvPicPr>
        <p:blipFill rotWithShape="1">
          <a:blip r:embed="rId3">
            <a:alphaModFix/>
          </a:blip>
          <a:srcRect t="10000" b="40752"/>
          <a:stretch/>
        </p:blipFill>
        <p:spPr>
          <a:xfrm>
            <a:off x="3733800" y="1905001"/>
            <a:ext cx="5486400" cy="3377359"/>
          </a:xfrm>
          <a:prstGeom prst="rect">
            <a:avLst/>
          </a:prstGeom>
          <a:solidFill>
            <a:schemeClr val="dk2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pic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2362200" y="152400"/>
            <a:ext cx="822960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ctr">
              <a:buClr>
                <a:schemeClr val="lt1"/>
              </a:buClr>
              <a:buSzPts val="4000"/>
            </a:pPr>
            <a:r>
              <a:rPr lang="en-US" sz="4000">
                <a:solidFill>
                  <a:schemeClr val="lt1"/>
                </a:solidFill>
              </a:rPr>
              <a:t>City of Madison</a:t>
            </a:r>
            <a:br>
              <a:rPr lang="en-US" sz="4000">
                <a:solidFill>
                  <a:schemeClr val="lt1"/>
                </a:solidFill>
              </a:rPr>
            </a:br>
            <a:r>
              <a:rPr lang="en-US" sz="3200">
                <a:solidFill>
                  <a:schemeClr val="lt1"/>
                </a:solidFill>
              </a:rPr>
              <a:t>Capital Improvement Plan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6925932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Shape 176"/>
          <p:cNvSpPr txBox="1">
            <a:spLocks noGrp="1"/>
          </p:cNvSpPr>
          <p:nvPr>
            <p:ph type="title"/>
          </p:nvPr>
        </p:nvSpPr>
        <p:spPr>
          <a:xfrm>
            <a:off x="3352800" y="457200"/>
            <a:ext cx="6248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ctr"/>
            <a:r>
              <a:rPr lang="en-US" sz="2800" i="1"/>
              <a:t>Recommended Paths/Greenways</a:t>
            </a:r>
            <a:endParaRPr/>
          </a:p>
        </p:txBody>
      </p:sp>
      <p:sp>
        <p:nvSpPr>
          <p:cNvPr id="177" name="Shape 177"/>
          <p:cNvSpPr txBox="1">
            <a:spLocks noGrp="1"/>
          </p:cNvSpPr>
          <p:nvPr>
            <p:ph type="body" idx="1"/>
          </p:nvPr>
        </p:nvSpPr>
        <p:spPr>
          <a:xfrm>
            <a:off x="1676400" y="1752600"/>
            <a:ext cx="88392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indent="-347663">
              <a:spcBef>
                <a:spcPts val="0"/>
              </a:spcBef>
              <a:buClr>
                <a:schemeClr val="dk1"/>
              </a:buClr>
              <a:buSzPts val="2800"/>
              <a:buFont typeface="Noto Sans Symbols"/>
              <a:buChar char="➢"/>
            </a:pPr>
            <a:r>
              <a:rPr lang="en-US" sz="2800" b="1" i="1" dirty="0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Wall </a:t>
            </a:r>
            <a:r>
              <a:rPr lang="en-US" sz="2800" b="1" i="1" dirty="0" err="1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Triana</a:t>
            </a:r>
            <a:r>
              <a:rPr lang="en-US" sz="2800" b="1" i="1" dirty="0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 Multi-Use path, BF to Gillespie, west side </a:t>
            </a:r>
            <a:endParaRPr b="1" i="1" dirty="0">
              <a:highlight>
                <a:srgbClr val="FFFF00"/>
              </a:highlight>
            </a:endParaRPr>
          </a:p>
          <a:p>
            <a:pPr lvl="1" indent="-293688">
              <a:spcBef>
                <a:spcPts val="925"/>
              </a:spcBef>
              <a:buClr>
                <a:schemeClr val="dk1"/>
              </a:buClr>
              <a:buSzPts val="2400"/>
              <a:buFont typeface="Noto Sans Symbols"/>
              <a:buChar char="➢"/>
            </a:pPr>
            <a:r>
              <a:rPr lang="en-US" sz="2400" dirty="0">
                <a:latin typeface="Arial"/>
                <a:ea typeface="Arial"/>
                <a:cs typeface="Arial"/>
                <a:sym typeface="Arial"/>
              </a:rPr>
              <a:t>Cost: $1M (</a:t>
            </a:r>
            <a:r>
              <a:rPr lang="en-US" sz="2400" b="1" dirty="0">
                <a:latin typeface="Arial"/>
                <a:ea typeface="Arial"/>
                <a:cs typeface="Arial"/>
                <a:sym typeface="Arial"/>
              </a:rPr>
              <a:t>Bond</a:t>
            </a:r>
            <a:r>
              <a:rPr lang="en-US" sz="2400" dirty="0">
                <a:latin typeface="Arial"/>
                <a:ea typeface="Arial"/>
                <a:cs typeface="Arial"/>
                <a:sym typeface="Arial"/>
              </a:rPr>
              <a:t>)</a:t>
            </a:r>
            <a:endParaRPr dirty="0"/>
          </a:p>
          <a:p>
            <a:pPr lvl="1" indent="-293688">
              <a:spcBef>
                <a:spcPts val="925"/>
              </a:spcBef>
              <a:buClr>
                <a:schemeClr val="dk1"/>
              </a:buClr>
              <a:buSzPts val="2400"/>
              <a:buFont typeface="Noto Sans Symbols"/>
              <a:buChar char="➢"/>
            </a:pPr>
            <a:r>
              <a:rPr lang="en-US" sz="2400" dirty="0">
                <a:latin typeface="Arial"/>
                <a:ea typeface="Arial"/>
                <a:cs typeface="Arial"/>
                <a:sym typeface="Arial"/>
              </a:rPr>
              <a:t>Multiple connections to schools, shopping, etc.</a:t>
            </a:r>
            <a:endParaRPr dirty="0"/>
          </a:p>
          <a:p>
            <a:pPr lvl="1" indent="-293688">
              <a:spcBef>
                <a:spcPts val="925"/>
              </a:spcBef>
              <a:buClr>
                <a:schemeClr val="dk1"/>
              </a:buClr>
              <a:buSzPts val="2400"/>
              <a:buFont typeface="Noto Sans Symbols"/>
              <a:buChar char="➢"/>
            </a:pPr>
            <a:r>
              <a:rPr lang="en-US" sz="2400" dirty="0">
                <a:latin typeface="Arial"/>
                <a:ea typeface="Arial"/>
                <a:cs typeface="Arial"/>
                <a:sym typeface="Arial"/>
              </a:rPr>
              <a:t>Timeframe: ASAP</a:t>
            </a:r>
            <a:endParaRPr dirty="0"/>
          </a:p>
          <a:p>
            <a:pPr lvl="1" indent="-293688">
              <a:spcBef>
                <a:spcPts val="925"/>
              </a:spcBef>
              <a:buClr>
                <a:schemeClr val="dk1"/>
              </a:buClr>
              <a:buSzPts val="2400"/>
              <a:buFont typeface="Noto Sans Symbols"/>
              <a:buChar char="➢"/>
            </a:pPr>
            <a:r>
              <a:rPr lang="en-US" sz="2400" dirty="0">
                <a:latin typeface="Arial"/>
                <a:ea typeface="Arial"/>
                <a:cs typeface="Arial"/>
                <a:sym typeface="Arial"/>
              </a:rPr>
              <a:t>Schedule: TBD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718361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 txBox="1">
            <a:spLocks noGrp="1"/>
          </p:cNvSpPr>
          <p:nvPr>
            <p:ph type="title"/>
          </p:nvPr>
        </p:nvSpPr>
        <p:spPr>
          <a:xfrm>
            <a:off x="3352800" y="609600"/>
            <a:ext cx="6248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ctr"/>
            <a:r>
              <a:rPr lang="en-US" sz="2800" i="1"/>
              <a:t>Recommended Paths/Greenways</a:t>
            </a:r>
            <a:endParaRPr/>
          </a:p>
        </p:txBody>
      </p:sp>
      <p:sp>
        <p:nvSpPr>
          <p:cNvPr id="163" name="Shape 163"/>
          <p:cNvSpPr txBox="1">
            <a:spLocks noGrp="1"/>
          </p:cNvSpPr>
          <p:nvPr>
            <p:ph type="body" idx="1"/>
          </p:nvPr>
        </p:nvSpPr>
        <p:spPr>
          <a:xfrm>
            <a:off x="1676400" y="1752600"/>
            <a:ext cx="84582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indent="-347663">
              <a:spcBef>
                <a:spcPts val="0"/>
              </a:spcBef>
              <a:buClr>
                <a:schemeClr val="dk1"/>
              </a:buClr>
              <a:buSzPts val="2800"/>
              <a:buFont typeface="Noto Sans Symbols"/>
              <a:buChar char="➢"/>
            </a:pPr>
            <a:r>
              <a:rPr lang="en-US" sz="2800" b="1" i="1" dirty="0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Mill Creek Greenway Ext. Browns Ferry to Wall </a:t>
            </a:r>
            <a:r>
              <a:rPr lang="en-US" sz="2800" b="1" i="1" dirty="0" err="1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Triana</a:t>
            </a:r>
            <a:r>
              <a:rPr lang="en-US" sz="2800" b="1" i="1" dirty="0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 </a:t>
            </a:r>
            <a:endParaRPr b="1" i="1" dirty="0">
              <a:highlight>
                <a:srgbClr val="FFFF00"/>
              </a:highlight>
            </a:endParaRPr>
          </a:p>
          <a:p>
            <a:pPr lvl="1" indent="-293688">
              <a:spcBef>
                <a:spcPts val="925"/>
              </a:spcBef>
              <a:buClr>
                <a:schemeClr val="dk1"/>
              </a:buClr>
              <a:buSzPts val="2400"/>
              <a:buFont typeface="Noto Sans Symbols"/>
              <a:buChar char="➢"/>
            </a:pPr>
            <a:r>
              <a:rPr lang="en-US" sz="2400" dirty="0">
                <a:latin typeface="Arial"/>
                <a:ea typeface="Arial"/>
                <a:cs typeface="Arial"/>
                <a:sym typeface="Arial"/>
              </a:rPr>
              <a:t>Cost: $950K (</a:t>
            </a:r>
            <a:r>
              <a:rPr lang="en-US" sz="2400" b="1" dirty="0">
                <a:latin typeface="Arial"/>
                <a:ea typeface="Arial"/>
                <a:cs typeface="Arial"/>
                <a:sym typeface="Arial"/>
              </a:rPr>
              <a:t>Bond</a:t>
            </a:r>
            <a:r>
              <a:rPr lang="en-US" sz="2400" dirty="0">
                <a:latin typeface="Arial"/>
                <a:ea typeface="Arial"/>
                <a:cs typeface="Arial"/>
                <a:sym typeface="Arial"/>
              </a:rPr>
              <a:t>)</a:t>
            </a:r>
            <a:endParaRPr dirty="0"/>
          </a:p>
          <a:p>
            <a:pPr lvl="1" indent="-293688">
              <a:spcBef>
                <a:spcPts val="925"/>
              </a:spcBef>
              <a:buClr>
                <a:schemeClr val="dk1"/>
              </a:buClr>
              <a:buSzPts val="2400"/>
              <a:buFont typeface="Noto Sans Symbols"/>
              <a:buChar char="➢"/>
            </a:pPr>
            <a:r>
              <a:rPr lang="en-US" sz="2400" dirty="0">
                <a:latin typeface="Arial"/>
                <a:ea typeface="Arial"/>
                <a:cs typeface="Arial"/>
                <a:sym typeface="Arial"/>
              </a:rPr>
              <a:t>Grant submitted for part of project</a:t>
            </a:r>
            <a:endParaRPr dirty="0"/>
          </a:p>
          <a:p>
            <a:pPr lvl="1" indent="-293688">
              <a:spcBef>
                <a:spcPts val="925"/>
              </a:spcBef>
              <a:buClr>
                <a:schemeClr val="dk1"/>
              </a:buClr>
              <a:buSzPts val="2400"/>
              <a:buFont typeface="Noto Sans Symbols"/>
              <a:buChar char="➢"/>
            </a:pPr>
            <a:r>
              <a:rPr lang="en-US" sz="2400" dirty="0">
                <a:latin typeface="Arial"/>
                <a:ea typeface="Arial"/>
                <a:cs typeface="Arial"/>
                <a:sym typeface="Arial"/>
              </a:rPr>
              <a:t>Timeframe: ASAP</a:t>
            </a:r>
            <a:endParaRPr dirty="0"/>
          </a:p>
          <a:p>
            <a:pPr lvl="1" indent="-293688">
              <a:spcBef>
                <a:spcPts val="925"/>
              </a:spcBef>
              <a:buClr>
                <a:schemeClr val="dk1"/>
              </a:buClr>
              <a:buSzPts val="2400"/>
              <a:buFont typeface="Noto Sans Symbols"/>
              <a:buChar char="➢"/>
            </a:pPr>
            <a:r>
              <a:rPr lang="en-US" sz="2400" dirty="0">
                <a:latin typeface="Arial"/>
                <a:ea typeface="Arial"/>
                <a:cs typeface="Arial"/>
                <a:sym typeface="Arial"/>
              </a:rPr>
              <a:t>Schedule: TBD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1830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 txBox="1">
            <a:spLocks noGrp="1"/>
          </p:cNvSpPr>
          <p:nvPr>
            <p:ph type="title"/>
          </p:nvPr>
        </p:nvSpPr>
        <p:spPr>
          <a:xfrm>
            <a:off x="3352800" y="609600"/>
            <a:ext cx="6248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ctr"/>
            <a:r>
              <a:rPr lang="en-US" sz="2800" i="1"/>
              <a:t>Summary of Recommended CIP Projects</a:t>
            </a:r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1828800" y="1657350"/>
            <a:ext cx="86868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indent="-347663">
              <a:spcBef>
                <a:spcPts val="0"/>
              </a:spcBef>
              <a:buClr>
                <a:schemeClr val="dk1"/>
              </a:buClr>
              <a:buSzPts val="2800"/>
              <a:buFont typeface="Noto Sans Symbols"/>
              <a:buChar char="➢"/>
            </a:pPr>
            <a:r>
              <a:rPr lang="en-US" sz="2800">
                <a:latin typeface="Arial"/>
                <a:ea typeface="Arial"/>
                <a:cs typeface="Arial"/>
                <a:sym typeface="Arial"/>
              </a:rPr>
              <a:t>Roads</a:t>
            </a:r>
            <a:endParaRPr/>
          </a:p>
          <a:p>
            <a:pPr lvl="1" indent="-293688">
              <a:spcBef>
                <a:spcPts val="925"/>
              </a:spcBef>
              <a:buClr>
                <a:schemeClr val="dk1"/>
              </a:buClr>
              <a:buSzPts val="2400"/>
              <a:buFont typeface="Noto Sans Symbols"/>
              <a:buChar char="➢"/>
            </a:pPr>
            <a:r>
              <a:rPr lang="en-US" sz="2400">
                <a:latin typeface="Arial"/>
                <a:ea typeface="Arial"/>
                <a:cs typeface="Arial"/>
                <a:sym typeface="Arial"/>
              </a:rPr>
              <a:t>Hwy 72 widening: $2.7M (standalone account)</a:t>
            </a:r>
            <a:endParaRPr/>
          </a:p>
          <a:p>
            <a:pPr lvl="1" indent="-293688">
              <a:spcBef>
                <a:spcPts val="925"/>
              </a:spcBef>
              <a:buClr>
                <a:schemeClr val="dk1"/>
              </a:buClr>
              <a:buSzPts val="2400"/>
              <a:buFont typeface="Noto Sans Symbols"/>
              <a:buChar char="➢"/>
            </a:pPr>
            <a:r>
              <a:rPr lang="en-US" sz="2400">
                <a:latin typeface="Arial"/>
                <a:ea typeface="Arial"/>
                <a:cs typeface="Arial"/>
                <a:sym typeface="Arial"/>
              </a:rPr>
              <a:t>Madison Blvd widening: $10.12M (TIGER Grant)</a:t>
            </a:r>
            <a:endParaRPr/>
          </a:p>
          <a:p>
            <a:pPr lvl="1" indent="-293688">
              <a:spcBef>
                <a:spcPts val="925"/>
              </a:spcBef>
              <a:buClr>
                <a:schemeClr val="dk1"/>
              </a:buClr>
              <a:buSzPts val="2400"/>
              <a:buFont typeface="Noto Sans Symbols"/>
              <a:buChar char="➢"/>
            </a:pPr>
            <a:r>
              <a:rPr lang="en-US" sz="2400">
                <a:latin typeface="Arial"/>
                <a:ea typeface="Arial"/>
                <a:cs typeface="Arial"/>
                <a:sym typeface="Arial"/>
              </a:rPr>
              <a:t>Sullivan 5-lane, Mad. Blvd to Kyser: $5.5M (Bond)</a:t>
            </a:r>
            <a:endParaRPr/>
          </a:p>
          <a:p>
            <a:pPr lvl="1" indent="-293688">
              <a:spcBef>
                <a:spcPts val="925"/>
              </a:spcBef>
              <a:buClr>
                <a:schemeClr val="dk1"/>
              </a:buClr>
              <a:buSzPts val="2400"/>
              <a:buFont typeface="Noto Sans Symbols"/>
              <a:buChar char="➢"/>
            </a:pPr>
            <a:r>
              <a:rPr lang="en-US" sz="2400">
                <a:latin typeface="Arial"/>
                <a:ea typeface="Arial"/>
                <a:cs typeface="Arial"/>
                <a:sym typeface="Arial"/>
              </a:rPr>
              <a:t>Hughes 5-lane, Plaza to Milford: $6.6M (Bond)</a:t>
            </a:r>
            <a:endParaRPr/>
          </a:p>
          <a:p>
            <a:pPr lvl="1" indent="-293688">
              <a:spcBef>
                <a:spcPts val="925"/>
              </a:spcBef>
              <a:buClr>
                <a:schemeClr val="dk1"/>
              </a:buClr>
              <a:buSzPts val="2400"/>
              <a:buFont typeface="Noto Sans Symbols"/>
              <a:buChar char="➢"/>
            </a:pPr>
            <a:r>
              <a:rPr lang="en-US" sz="2400">
                <a:latin typeface="Arial"/>
                <a:ea typeface="Arial"/>
                <a:cs typeface="Arial"/>
                <a:sym typeface="Arial"/>
              </a:rPr>
              <a:t>HSV/BF 3-lane: $2.6M (Bond, satisfy $1M Mazda Toyota pledge)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40636957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3352800" y="609600"/>
            <a:ext cx="6248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ctr"/>
            <a:r>
              <a:rPr lang="en-US" sz="2800" i="1"/>
              <a:t>Summary of Recommended CIP Projects</a:t>
            </a:r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1828800" y="1657350"/>
            <a:ext cx="86868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indent="-347663">
              <a:spcBef>
                <a:spcPts val="0"/>
              </a:spcBef>
              <a:buClr>
                <a:schemeClr val="dk1"/>
              </a:buClr>
              <a:buSzPts val="2800"/>
              <a:buFont typeface="Noto Sans Symbols"/>
              <a:buChar char="➢"/>
            </a:pPr>
            <a:r>
              <a:rPr lang="en-US" sz="2800">
                <a:latin typeface="Arial"/>
                <a:ea typeface="Arial"/>
                <a:cs typeface="Arial"/>
                <a:sym typeface="Arial"/>
              </a:rPr>
              <a:t>Turn Lanes</a:t>
            </a:r>
            <a:endParaRPr/>
          </a:p>
          <a:p>
            <a:pPr lvl="1" indent="-293688">
              <a:spcBef>
                <a:spcPts val="925"/>
              </a:spcBef>
              <a:buClr>
                <a:schemeClr val="dk1"/>
              </a:buClr>
              <a:buSzPts val="2400"/>
              <a:buFont typeface="Noto Sans Symbols"/>
              <a:buChar char="➢"/>
            </a:pPr>
            <a:r>
              <a:rPr lang="en-US" sz="2400">
                <a:latin typeface="Arial"/>
                <a:ea typeface="Arial"/>
                <a:cs typeface="Arial"/>
                <a:sym typeface="Arial"/>
              </a:rPr>
              <a:t>Northbound right turn Hughes to Eastview: $45K in-house cost (General Fund)</a:t>
            </a:r>
            <a:endParaRPr/>
          </a:p>
          <a:p>
            <a:pPr lvl="1" indent="-293688">
              <a:spcBef>
                <a:spcPts val="925"/>
              </a:spcBef>
              <a:buClr>
                <a:schemeClr val="dk1"/>
              </a:buClr>
              <a:buSzPts val="2400"/>
              <a:buFont typeface="Noto Sans Symbols"/>
              <a:buChar char="➢"/>
            </a:pPr>
            <a:r>
              <a:rPr lang="en-US" sz="2400">
                <a:latin typeface="Arial"/>
                <a:ea typeface="Arial"/>
                <a:cs typeface="Arial"/>
                <a:sym typeface="Arial"/>
              </a:rPr>
              <a:t>Northbound right turn WT to BF: $300K (General Fund)</a:t>
            </a:r>
            <a:endParaRPr/>
          </a:p>
          <a:p>
            <a:pPr lvl="1" indent="-293688">
              <a:spcBef>
                <a:spcPts val="925"/>
              </a:spcBef>
              <a:buClr>
                <a:schemeClr val="dk1"/>
              </a:buClr>
              <a:buSzPts val="2400"/>
              <a:buFont typeface="Noto Sans Symbols"/>
              <a:buChar char="➢"/>
            </a:pPr>
            <a:r>
              <a:rPr lang="en-US" sz="2400">
                <a:latin typeface="Arial"/>
                <a:ea typeface="Arial"/>
                <a:cs typeface="Arial"/>
                <a:sym typeface="Arial"/>
              </a:rPr>
              <a:t>Northbound right turn Sullivan to Mill: $250K (General Fund)</a:t>
            </a:r>
            <a:endParaRPr/>
          </a:p>
          <a:p>
            <a:pPr lvl="1" indent="-293688">
              <a:spcBef>
                <a:spcPts val="925"/>
              </a:spcBef>
              <a:buClr>
                <a:schemeClr val="dk1"/>
              </a:buClr>
              <a:buSzPts val="2400"/>
              <a:buFont typeface="Noto Sans Symbols"/>
              <a:buChar char="➢"/>
            </a:pPr>
            <a:r>
              <a:rPr lang="en-US" sz="2400">
                <a:latin typeface="Arial"/>
                <a:ea typeface="Arial"/>
                <a:cs typeface="Arial"/>
                <a:sym typeface="Arial"/>
              </a:rPr>
              <a:t>Eastbound right turn Mill to Sullivan: $350K (General Fund)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2275862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3352800" y="609600"/>
            <a:ext cx="6248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ctr"/>
            <a:r>
              <a:rPr lang="en-US" sz="2800" i="1"/>
              <a:t>Summary of Recommended CIP Projects</a:t>
            </a:r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>
            <a:off x="1828800" y="1657350"/>
            <a:ext cx="86868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indent="-347663">
              <a:spcBef>
                <a:spcPts val="0"/>
              </a:spcBef>
              <a:buClr>
                <a:schemeClr val="dk1"/>
              </a:buClr>
              <a:buSzPts val="2800"/>
              <a:buFont typeface="Noto Sans Symbols"/>
              <a:buChar char="➢"/>
            </a:pPr>
            <a:r>
              <a:rPr lang="en-US" sz="2800" b="1" i="1" dirty="0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Paths &amp; Greenways</a:t>
            </a:r>
            <a:endParaRPr b="1" i="1" dirty="0">
              <a:highlight>
                <a:srgbClr val="FFFF00"/>
              </a:highlight>
            </a:endParaRPr>
          </a:p>
          <a:p>
            <a:pPr lvl="1" indent="-293688">
              <a:spcBef>
                <a:spcPts val="925"/>
              </a:spcBef>
              <a:buClr>
                <a:schemeClr val="dk1"/>
              </a:buClr>
              <a:buSzPts val="2400"/>
              <a:buFont typeface="Noto Sans Symbols"/>
              <a:buChar char="➢"/>
            </a:pPr>
            <a:r>
              <a:rPr lang="en-US" sz="2400" b="1" i="1" dirty="0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WT Multi-Use Path BF to Gillespie: $1M (Bond)</a:t>
            </a:r>
            <a:endParaRPr b="1" i="1" dirty="0">
              <a:highlight>
                <a:srgbClr val="FFFF00"/>
              </a:highlight>
            </a:endParaRPr>
          </a:p>
          <a:p>
            <a:pPr lvl="1" indent="-293688">
              <a:spcBef>
                <a:spcPts val="925"/>
              </a:spcBef>
              <a:buClr>
                <a:schemeClr val="dk1"/>
              </a:buClr>
              <a:buSzPts val="2400"/>
              <a:buFont typeface="Noto Sans Symbols"/>
              <a:buChar char="➢"/>
            </a:pPr>
            <a:r>
              <a:rPr lang="en-US" sz="2400" b="1" i="1" dirty="0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Mill Creek Greenway Extension BF to WT: $950K (Bond and/or grant)</a:t>
            </a:r>
            <a:endParaRPr b="1" i="1" dirty="0">
              <a:highlight>
                <a:srgbClr val="FFFF00"/>
              </a:highlight>
            </a:endParaRPr>
          </a:p>
          <a:p>
            <a:pPr lvl="1" indent="-293688">
              <a:spcBef>
                <a:spcPts val="925"/>
              </a:spcBef>
              <a:buClr>
                <a:schemeClr val="dk1"/>
              </a:buClr>
              <a:buSzPts val="2400"/>
              <a:buFont typeface="Noto Sans Symbols"/>
              <a:buChar char="➢"/>
            </a:pPr>
            <a:r>
              <a:rPr lang="en-US" sz="2400" dirty="0">
                <a:latin typeface="Arial"/>
                <a:ea typeface="Arial"/>
                <a:cs typeface="Arial"/>
                <a:sym typeface="Arial"/>
              </a:rPr>
              <a:t>Oakland Spring Branch Greenway: $250K (Bond)</a:t>
            </a:r>
            <a:endParaRPr dirty="0"/>
          </a:p>
          <a:p>
            <a:pPr indent="-300038">
              <a:spcBef>
                <a:spcPts val="1000"/>
              </a:spcBef>
              <a:buClr>
                <a:schemeClr val="dk1"/>
              </a:buClr>
              <a:buSzPts val="800"/>
              <a:buNone/>
            </a:pPr>
            <a:endParaRPr sz="800" b="1" i="1" dirty="0"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350838">
              <a:spcBef>
                <a:spcPts val="600"/>
              </a:spcBef>
              <a:buClr>
                <a:schemeClr val="dk1"/>
              </a:buClr>
              <a:buSzPts val="2800"/>
              <a:buFont typeface="Noto Sans Symbols"/>
              <a:buChar char="➢"/>
            </a:pPr>
            <a:r>
              <a:rPr lang="en-US" sz="2800" dirty="0">
                <a:latin typeface="Arial"/>
                <a:ea typeface="Arial"/>
                <a:cs typeface="Arial"/>
                <a:sym typeface="Arial"/>
              </a:rPr>
              <a:t>Parks &amp; Recreation</a:t>
            </a:r>
            <a:endParaRPr dirty="0"/>
          </a:p>
          <a:p>
            <a:pPr lvl="1" indent="-293688">
              <a:spcBef>
                <a:spcPts val="925"/>
              </a:spcBef>
              <a:buClr>
                <a:schemeClr val="dk1"/>
              </a:buClr>
              <a:buSzPts val="2400"/>
              <a:buFont typeface="Noto Sans Symbols"/>
              <a:buChar char="➢"/>
            </a:pPr>
            <a:r>
              <a:rPr lang="en-US" sz="2400" dirty="0" err="1">
                <a:latin typeface="Arial"/>
                <a:ea typeface="Arial"/>
                <a:cs typeface="Arial"/>
                <a:sym typeface="Arial"/>
              </a:rPr>
              <a:t>Homeplace</a:t>
            </a:r>
            <a:r>
              <a:rPr lang="en-US" sz="2400" dirty="0">
                <a:latin typeface="Arial"/>
                <a:ea typeface="Arial"/>
                <a:cs typeface="Arial"/>
                <a:sym typeface="Arial"/>
              </a:rPr>
              <a:t> Park: $300K (Bond)</a:t>
            </a:r>
            <a:endParaRPr dirty="0"/>
          </a:p>
          <a:p>
            <a:pPr lvl="1" indent="-293688">
              <a:spcBef>
                <a:spcPts val="925"/>
              </a:spcBef>
              <a:buClr>
                <a:schemeClr val="dk1"/>
              </a:buClr>
              <a:buSzPts val="2400"/>
              <a:buFont typeface="Noto Sans Symbols"/>
              <a:buChar char="➢"/>
            </a:pPr>
            <a:r>
              <a:rPr lang="en-US" sz="2400" dirty="0">
                <a:latin typeface="Arial"/>
                <a:ea typeface="Arial"/>
                <a:cs typeface="Arial"/>
                <a:sym typeface="Arial"/>
              </a:rPr>
              <a:t>Share the Road: ~$10K (GF or grant)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114462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>
            <a:off x="3352800" y="609600"/>
            <a:ext cx="6248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ctr"/>
            <a:r>
              <a:rPr lang="en-US" sz="2800" i="1"/>
              <a:t>Summary of Recommended CIP Projects</a:t>
            </a:r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>
            <a:off x="1828800" y="1657350"/>
            <a:ext cx="86868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indent="-347663">
              <a:spcBef>
                <a:spcPts val="0"/>
              </a:spcBef>
              <a:buClr>
                <a:schemeClr val="dk1"/>
              </a:buClr>
              <a:buSzPts val="3200"/>
              <a:buFont typeface="Noto Sans Symbols"/>
              <a:buChar char="➢"/>
            </a:pPr>
            <a:r>
              <a:rPr lang="en-US" sz="3200">
                <a:latin typeface="Arial"/>
                <a:ea typeface="Arial"/>
                <a:cs typeface="Arial"/>
                <a:sym typeface="Arial"/>
              </a:rPr>
              <a:t>Facilities</a:t>
            </a:r>
            <a:endParaRPr/>
          </a:p>
          <a:p>
            <a:pPr lvl="1" indent="-293688">
              <a:spcBef>
                <a:spcPts val="925"/>
              </a:spcBef>
              <a:buClr>
                <a:schemeClr val="dk1"/>
              </a:buClr>
              <a:buSzPts val="2800"/>
              <a:buFont typeface="Noto Sans Symbols"/>
              <a:buChar char="➢"/>
            </a:pPr>
            <a:r>
              <a:rPr lang="en-US" sz="2800">
                <a:latin typeface="Arial"/>
                <a:ea typeface="Arial"/>
                <a:cs typeface="Arial"/>
                <a:sym typeface="Arial"/>
              </a:rPr>
              <a:t>Repurpose former Library: ~$500K (Bond)</a:t>
            </a:r>
            <a:endParaRPr/>
          </a:p>
          <a:p>
            <a:pPr lvl="1" indent="-293688">
              <a:spcBef>
                <a:spcPts val="925"/>
              </a:spcBef>
              <a:buClr>
                <a:schemeClr val="dk1"/>
              </a:buClr>
              <a:buSzPts val="2800"/>
              <a:buFont typeface="Noto Sans Symbols"/>
              <a:buChar char="➢"/>
            </a:pPr>
            <a:r>
              <a:rPr lang="en-US" sz="2800">
                <a:latin typeface="Arial"/>
                <a:ea typeface="Arial"/>
                <a:cs typeface="Arial"/>
                <a:sym typeface="Arial"/>
              </a:rPr>
              <a:t>New Public Works facility: $2.9M (Bond)</a:t>
            </a:r>
            <a:endParaRPr/>
          </a:p>
          <a:p>
            <a:pPr lvl="1" indent="-293688">
              <a:spcBef>
                <a:spcPts val="925"/>
              </a:spcBef>
              <a:buClr>
                <a:schemeClr val="dk1"/>
              </a:buClr>
              <a:buSzPts val="2800"/>
              <a:buFont typeface="Noto Sans Symbols"/>
              <a:buChar char="➢"/>
            </a:pPr>
            <a:r>
              <a:rPr lang="en-US" sz="2800">
                <a:latin typeface="Arial"/>
                <a:ea typeface="Arial"/>
                <a:cs typeface="Arial"/>
                <a:sym typeface="Arial"/>
              </a:rPr>
              <a:t>Modify City Hall to expand space: ~$100K (Bond)</a:t>
            </a:r>
            <a:endParaRPr/>
          </a:p>
          <a:p>
            <a:pPr lvl="1" indent="-293688">
              <a:spcBef>
                <a:spcPts val="925"/>
              </a:spcBef>
              <a:buClr>
                <a:schemeClr val="dk1"/>
              </a:buClr>
              <a:buSzPts val="2800"/>
              <a:buFont typeface="Noto Sans Symbols"/>
              <a:buChar char="➢"/>
            </a:pPr>
            <a:r>
              <a:rPr lang="en-US" sz="2800">
                <a:latin typeface="Arial"/>
                <a:ea typeface="Arial"/>
                <a:cs typeface="Arial"/>
                <a:sym typeface="Arial"/>
              </a:rPr>
              <a:t>Expand Library parking lot: $430K (2015 Bond)</a:t>
            </a:r>
            <a:endParaRPr/>
          </a:p>
          <a:p>
            <a:pPr indent="-300038">
              <a:spcBef>
                <a:spcPts val="1000"/>
              </a:spcBef>
              <a:buClr>
                <a:schemeClr val="dk1"/>
              </a:buClr>
              <a:buSzPts val="800"/>
              <a:buNone/>
            </a:pPr>
            <a:endParaRPr sz="800"/>
          </a:p>
        </p:txBody>
      </p:sp>
    </p:spTree>
    <p:extLst>
      <p:ext uri="{BB962C8B-B14F-4D97-AF65-F5344CB8AC3E}">
        <p14:creationId xmlns:p14="http://schemas.microsoft.com/office/powerpoint/2010/main" val="18225525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>
            <a:spLocks noGrp="1"/>
          </p:cNvSpPr>
          <p:nvPr>
            <p:ph type="title"/>
          </p:nvPr>
        </p:nvSpPr>
        <p:spPr>
          <a:xfrm>
            <a:off x="3352800" y="609600"/>
            <a:ext cx="6248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ctr"/>
            <a:r>
              <a:rPr lang="en-US" sz="2800" i="1"/>
              <a:t>Recommended Road Projects</a:t>
            </a:r>
            <a:endParaRPr/>
          </a:p>
        </p:txBody>
      </p:sp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1828800" y="1657350"/>
            <a:ext cx="86868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indent="-347663">
              <a:spcBef>
                <a:spcPts val="0"/>
              </a:spcBef>
              <a:buClr>
                <a:schemeClr val="dk1"/>
              </a:buClr>
              <a:buSzPts val="2800"/>
              <a:buFont typeface="Noto Sans Symbols"/>
              <a:buChar char="➢"/>
            </a:pPr>
            <a:r>
              <a:rPr lang="en-US" sz="2800">
                <a:latin typeface="Arial"/>
                <a:ea typeface="Arial"/>
                <a:cs typeface="Arial"/>
                <a:sym typeface="Arial"/>
              </a:rPr>
              <a:t>6 Lane Hwy 72 From Balch Road to Hughes Road</a:t>
            </a:r>
            <a:endParaRPr/>
          </a:p>
          <a:p>
            <a:pPr lvl="1" indent="-293688">
              <a:spcBef>
                <a:spcPts val="925"/>
              </a:spcBef>
              <a:buClr>
                <a:schemeClr val="dk1"/>
              </a:buClr>
              <a:buSzPts val="2400"/>
              <a:buFont typeface="Noto Sans Symbols"/>
              <a:buChar char="➢"/>
            </a:pPr>
            <a:r>
              <a:rPr lang="en-US" sz="2400">
                <a:latin typeface="Arial"/>
                <a:ea typeface="Arial"/>
                <a:cs typeface="Arial"/>
                <a:sym typeface="Arial"/>
              </a:rPr>
              <a:t>Cost: $2.7M (Standalone Account)</a:t>
            </a:r>
            <a:endParaRPr/>
          </a:p>
          <a:p>
            <a:pPr lvl="1" indent="-293688">
              <a:spcBef>
                <a:spcPts val="925"/>
              </a:spcBef>
              <a:buClr>
                <a:schemeClr val="dk1"/>
              </a:buClr>
              <a:buSzPts val="2400"/>
              <a:buFont typeface="Noto Sans Symbols"/>
              <a:buChar char="➢"/>
            </a:pPr>
            <a:r>
              <a:rPr lang="en-US" sz="2400">
                <a:latin typeface="Arial"/>
                <a:ea typeface="Arial"/>
                <a:cs typeface="Arial"/>
                <a:sym typeface="Arial"/>
              </a:rPr>
              <a:t>ALDOT project</a:t>
            </a:r>
            <a:endParaRPr/>
          </a:p>
          <a:p>
            <a:pPr lvl="1" indent="-293688">
              <a:spcBef>
                <a:spcPts val="925"/>
              </a:spcBef>
              <a:buClr>
                <a:schemeClr val="dk1"/>
              </a:buClr>
              <a:buSzPts val="2400"/>
              <a:buFont typeface="Noto Sans Symbols"/>
              <a:buChar char="➢"/>
            </a:pPr>
            <a:r>
              <a:rPr lang="en-US" sz="2400">
                <a:latin typeface="Arial"/>
                <a:ea typeface="Arial"/>
                <a:cs typeface="Arial"/>
                <a:sym typeface="Arial"/>
              </a:rPr>
              <a:t>Funding in standalone account</a:t>
            </a:r>
            <a:endParaRPr/>
          </a:p>
          <a:p>
            <a:pPr lvl="1" indent="-293688">
              <a:spcBef>
                <a:spcPts val="925"/>
              </a:spcBef>
              <a:buClr>
                <a:schemeClr val="dk1"/>
              </a:buClr>
              <a:buSzPts val="2400"/>
              <a:buFont typeface="Noto Sans Symbols"/>
              <a:buChar char="➢"/>
            </a:pPr>
            <a:r>
              <a:rPr lang="en-US" sz="2400">
                <a:latin typeface="Arial"/>
                <a:ea typeface="Arial"/>
                <a:cs typeface="Arial"/>
                <a:sym typeface="Arial"/>
              </a:rPr>
              <a:t>Timeframe: 3-5 years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7791509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 txBox="1">
            <a:spLocks noGrp="1"/>
          </p:cNvSpPr>
          <p:nvPr>
            <p:ph type="title"/>
          </p:nvPr>
        </p:nvSpPr>
        <p:spPr>
          <a:xfrm>
            <a:off x="3352800" y="609600"/>
            <a:ext cx="6248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ctr"/>
            <a:r>
              <a:rPr lang="en-US" sz="2800" i="1"/>
              <a:t>Recommended Road Projects</a:t>
            </a:r>
            <a:endParaRPr/>
          </a:p>
        </p:txBody>
      </p:sp>
      <p:sp>
        <p:nvSpPr>
          <p:cNvPr id="107" name="Shape 107"/>
          <p:cNvSpPr txBox="1">
            <a:spLocks noGrp="1"/>
          </p:cNvSpPr>
          <p:nvPr>
            <p:ph type="body" idx="1"/>
          </p:nvPr>
        </p:nvSpPr>
        <p:spPr>
          <a:xfrm>
            <a:off x="1828800" y="1657350"/>
            <a:ext cx="86868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indent="-347663">
              <a:spcBef>
                <a:spcPts val="0"/>
              </a:spcBef>
              <a:buClr>
                <a:schemeClr val="dk1"/>
              </a:buClr>
              <a:buSzPts val="2800"/>
              <a:buFont typeface="Noto Sans Symbols"/>
              <a:buChar char="➢"/>
            </a:pPr>
            <a:r>
              <a:rPr lang="en-US" sz="2800">
                <a:latin typeface="Arial"/>
                <a:ea typeface="Arial"/>
                <a:cs typeface="Arial"/>
                <a:sym typeface="Arial"/>
              </a:rPr>
              <a:t>Widen Madison Blvd from 4 to 6 lanes from County Line Road to east of Madison city limits</a:t>
            </a:r>
            <a:endParaRPr/>
          </a:p>
          <a:p>
            <a:pPr lvl="1" indent="-293688">
              <a:spcBef>
                <a:spcPts val="925"/>
              </a:spcBef>
              <a:buClr>
                <a:schemeClr val="dk1"/>
              </a:buClr>
              <a:buSzPts val="2400"/>
              <a:buFont typeface="Noto Sans Symbols"/>
              <a:buChar char="➢"/>
            </a:pPr>
            <a:r>
              <a:rPr lang="en-US" sz="2400">
                <a:latin typeface="Arial"/>
                <a:ea typeface="Arial"/>
                <a:cs typeface="Arial"/>
                <a:sym typeface="Arial"/>
              </a:rPr>
              <a:t>Cost: $10.12M (TIGER Grant)</a:t>
            </a:r>
            <a:endParaRPr/>
          </a:p>
          <a:p>
            <a:pPr lvl="1" indent="-293688">
              <a:spcBef>
                <a:spcPts val="925"/>
              </a:spcBef>
              <a:buClr>
                <a:schemeClr val="dk1"/>
              </a:buClr>
              <a:buSzPts val="2400"/>
              <a:buFont typeface="Noto Sans Symbols"/>
              <a:buChar char="➢"/>
            </a:pPr>
            <a:r>
              <a:rPr lang="en-US" sz="2400">
                <a:latin typeface="Arial"/>
                <a:ea typeface="Arial"/>
                <a:cs typeface="Arial"/>
                <a:sym typeface="Arial"/>
              </a:rPr>
              <a:t>Per Transportation Plan, needed by 2025</a:t>
            </a:r>
            <a:endParaRPr/>
          </a:p>
          <a:p>
            <a:pPr lvl="1" indent="-293688">
              <a:spcBef>
                <a:spcPts val="925"/>
              </a:spcBef>
              <a:buClr>
                <a:schemeClr val="dk1"/>
              </a:buClr>
              <a:buSzPts val="2400"/>
              <a:buFont typeface="Noto Sans Symbols"/>
              <a:buChar char="➢"/>
            </a:pPr>
            <a:r>
              <a:rPr lang="en-US" sz="2400">
                <a:latin typeface="Arial"/>
                <a:ea typeface="Arial"/>
                <a:cs typeface="Arial"/>
                <a:sym typeface="Arial"/>
              </a:rPr>
              <a:t>Apply for Federal TIGER grant in next 6 months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440481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 txBox="1">
            <a:spLocks noGrp="1"/>
          </p:cNvSpPr>
          <p:nvPr>
            <p:ph type="body" idx="1"/>
          </p:nvPr>
        </p:nvSpPr>
        <p:spPr>
          <a:xfrm>
            <a:off x="1828800" y="1676400"/>
            <a:ext cx="83058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indent="-347663">
              <a:spcBef>
                <a:spcPts val="0"/>
              </a:spcBef>
              <a:buClr>
                <a:schemeClr val="dk1"/>
              </a:buClr>
              <a:buSzPts val="2800"/>
              <a:buFont typeface="Noto Sans Symbols"/>
              <a:buChar char="➢"/>
            </a:pPr>
            <a:r>
              <a:rPr lang="en-US" sz="2800">
                <a:latin typeface="Arial"/>
                <a:ea typeface="Arial"/>
                <a:cs typeface="Arial"/>
                <a:sym typeface="Arial"/>
              </a:rPr>
              <a:t>Widen Hughes Road to 5 lanes &amp; improve path from Plaza to Milford; modify Eastview signal</a:t>
            </a:r>
            <a:endParaRPr/>
          </a:p>
          <a:p>
            <a:pPr lvl="1" indent="-293688">
              <a:spcBef>
                <a:spcPts val="925"/>
              </a:spcBef>
              <a:buClr>
                <a:schemeClr val="dk1"/>
              </a:buClr>
              <a:buSzPts val="2400"/>
              <a:buFont typeface="Noto Sans Symbols"/>
              <a:buChar char="➢"/>
            </a:pPr>
            <a:r>
              <a:rPr lang="en-US" sz="2400">
                <a:latin typeface="Arial"/>
                <a:ea typeface="Arial"/>
                <a:cs typeface="Arial"/>
                <a:sym typeface="Arial"/>
              </a:rPr>
              <a:t>Cost: $6.6M </a:t>
            </a:r>
            <a:r>
              <a:rPr lang="en-US" sz="2400" b="1">
                <a:latin typeface="Arial"/>
                <a:ea typeface="Arial"/>
                <a:cs typeface="Arial"/>
                <a:sym typeface="Arial"/>
              </a:rPr>
              <a:t>(Bond)</a:t>
            </a:r>
            <a:endParaRPr/>
          </a:p>
          <a:p>
            <a:pPr lvl="1" indent="-293688">
              <a:spcBef>
                <a:spcPts val="925"/>
              </a:spcBef>
              <a:buClr>
                <a:schemeClr val="dk1"/>
              </a:buClr>
              <a:buSzPts val="2400"/>
              <a:buFont typeface="Noto Sans Symbols"/>
              <a:buChar char="➢"/>
            </a:pPr>
            <a:r>
              <a:rPr lang="en-US" sz="2400">
                <a:latin typeface="Arial"/>
                <a:ea typeface="Arial"/>
                <a:cs typeface="Arial"/>
                <a:sym typeface="Arial"/>
              </a:rPr>
              <a:t>Supported by Transportation Plan</a:t>
            </a:r>
            <a:endParaRPr/>
          </a:p>
          <a:p>
            <a:pPr lvl="1" indent="-293688">
              <a:spcBef>
                <a:spcPts val="925"/>
              </a:spcBef>
              <a:buClr>
                <a:schemeClr val="dk1"/>
              </a:buClr>
              <a:buSzPts val="2400"/>
              <a:buFont typeface="Noto Sans Symbols"/>
              <a:buChar char="➢"/>
            </a:pPr>
            <a:r>
              <a:rPr lang="en-US" sz="2400">
                <a:latin typeface="Arial"/>
                <a:ea typeface="Arial"/>
                <a:cs typeface="Arial"/>
                <a:sym typeface="Arial"/>
              </a:rPr>
              <a:t>Timeframe: ASAP</a:t>
            </a:r>
            <a:endParaRPr/>
          </a:p>
          <a:p>
            <a:pPr lvl="1" indent="-293688">
              <a:spcBef>
                <a:spcPts val="925"/>
              </a:spcBef>
              <a:buClr>
                <a:schemeClr val="dk1"/>
              </a:buClr>
              <a:buSzPts val="2400"/>
              <a:buFont typeface="Noto Sans Symbols"/>
              <a:buChar char="➢"/>
            </a:pPr>
            <a:r>
              <a:rPr lang="en-US" sz="2400">
                <a:latin typeface="Arial"/>
                <a:ea typeface="Arial"/>
                <a:cs typeface="Arial"/>
                <a:sym typeface="Arial"/>
              </a:rPr>
              <a:t>Schedule: 24 months</a:t>
            </a:r>
            <a:endParaRPr/>
          </a:p>
        </p:txBody>
      </p:sp>
      <p:sp>
        <p:nvSpPr>
          <p:cNvPr id="114" name="Shape 114"/>
          <p:cNvSpPr txBox="1"/>
          <p:nvPr/>
        </p:nvSpPr>
        <p:spPr>
          <a:xfrm>
            <a:off x="3352800" y="609600"/>
            <a:ext cx="6248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ctr">
              <a:buClr>
                <a:srgbClr val="000000"/>
              </a:buClr>
            </a:pPr>
            <a:r>
              <a:rPr lang="en-US" sz="2800" b="1" i="1" kern="0">
                <a:solidFill>
                  <a:srgbClr val="000000"/>
                </a:solidFill>
                <a:latin typeface="Rambla"/>
                <a:ea typeface="Rambla"/>
                <a:cs typeface="Rambla"/>
                <a:sym typeface="Rambla"/>
              </a:rPr>
              <a:t>Recommended Road Projects</a:t>
            </a: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481305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>
            <a:spLocks noGrp="1"/>
          </p:cNvSpPr>
          <p:nvPr>
            <p:ph type="body" idx="1"/>
          </p:nvPr>
        </p:nvSpPr>
        <p:spPr>
          <a:xfrm>
            <a:off x="1828800" y="1733550"/>
            <a:ext cx="85344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indent="-347663">
              <a:spcBef>
                <a:spcPts val="0"/>
              </a:spcBef>
              <a:buClr>
                <a:schemeClr val="dk1"/>
              </a:buClr>
              <a:buSzPts val="2800"/>
              <a:buFont typeface="Noto Sans Symbols"/>
              <a:buChar char="➢"/>
            </a:pPr>
            <a:r>
              <a:rPr lang="en-US" sz="2800">
                <a:latin typeface="Arial"/>
                <a:ea typeface="Arial"/>
                <a:cs typeface="Arial"/>
                <a:sym typeface="Arial"/>
              </a:rPr>
              <a:t>Widen Sullivan Road to 5 lanes from Madison Blvd to Kyser; include traffic signals at West Dublin and Royal</a:t>
            </a:r>
            <a:endParaRPr/>
          </a:p>
          <a:p>
            <a:pPr lvl="1" indent="-293688">
              <a:spcBef>
                <a:spcPts val="925"/>
              </a:spcBef>
              <a:buClr>
                <a:schemeClr val="dk1"/>
              </a:buClr>
              <a:buSzPts val="2400"/>
              <a:buFont typeface="Noto Sans Symbols"/>
              <a:buChar char="➢"/>
            </a:pPr>
            <a:r>
              <a:rPr lang="en-US" sz="2400">
                <a:latin typeface="Arial"/>
                <a:ea typeface="Arial"/>
                <a:cs typeface="Arial"/>
                <a:sym typeface="Arial"/>
              </a:rPr>
              <a:t>Cost: $5.5M </a:t>
            </a:r>
            <a:r>
              <a:rPr lang="en-US" sz="2400" b="1">
                <a:latin typeface="Arial"/>
                <a:ea typeface="Arial"/>
                <a:cs typeface="Arial"/>
                <a:sym typeface="Arial"/>
              </a:rPr>
              <a:t>(Bond)</a:t>
            </a:r>
            <a:endParaRPr/>
          </a:p>
          <a:p>
            <a:pPr lvl="1" indent="-293688">
              <a:spcBef>
                <a:spcPts val="925"/>
              </a:spcBef>
              <a:buClr>
                <a:schemeClr val="dk1"/>
              </a:buClr>
              <a:buSzPts val="2400"/>
              <a:buFont typeface="Noto Sans Symbols"/>
              <a:buChar char="➢"/>
            </a:pPr>
            <a:r>
              <a:rPr lang="en-US" sz="2400">
                <a:latin typeface="Arial"/>
                <a:ea typeface="Arial"/>
                <a:cs typeface="Arial"/>
                <a:sym typeface="Arial"/>
              </a:rPr>
              <a:t>Supported by Transportation Plan</a:t>
            </a:r>
            <a:endParaRPr/>
          </a:p>
          <a:p>
            <a:pPr lvl="1" indent="-293688">
              <a:spcBef>
                <a:spcPts val="925"/>
              </a:spcBef>
              <a:buClr>
                <a:schemeClr val="dk1"/>
              </a:buClr>
              <a:buSzPts val="2400"/>
              <a:buFont typeface="Noto Sans Symbols"/>
              <a:buChar char="➢"/>
            </a:pPr>
            <a:r>
              <a:rPr lang="en-US" sz="2400">
                <a:latin typeface="Arial"/>
                <a:ea typeface="Arial"/>
                <a:cs typeface="Arial"/>
                <a:sym typeface="Arial"/>
              </a:rPr>
              <a:t>Timeframe: begin design &amp; ROW acquisition ASAP; break ground 12-18 months, depending on Hughes Rd</a:t>
            </a:r>
            <a:endParaRPr/>
          </a:p>
          <a:p>
            <a:pPr lvl="1" indent="-293688">
              <a:spcBef>
                <a:spcPts val="925"/>
              </a:spcBef>
              <a:buClr>
                <a:schemeClr val="dk1"/>
              </a:buClr>
              <a:buSzPts val="2400"/>
              <a:buFont typeface="Noto Sans Symbols"/>
              <a:buChar char="➢"/>
            </a:pPr>
            <a:r>
              <a:rPr lang="en-US" sz="2400">
                <a:latin typeface="Arial"/>
                <a:ea typeface="Arial"/>
                <a:cs typeface="Arial"/>
                <a:sym typeface="Arial"/>
              </a:rPr>
              <a:t>Schedule: 24 months</a:t>
            </a:r>
            <a:endParaRPr/>
          </a:p>
        </p:txBody>
      </p:sp>
      <p:sp>
        <p:nvSpPr>
          <p:cNvPr id="121" name="Shape 121"/>
          <p:cNvSpPr txBox="1"/>
          <p:nvPr/>
        </p:nvSpPr>
        <p:spPr>
          <a:xfrm>
            <a:off x="3352800" y="609600"/>
            <a:ext cx="6248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ctr">
              <a:buClr>
                <a:srgbClr val="000000"/>
              </a:buClr>
            </a:pPr>
            <a:r>
              <a:rPr lang="en-US" sz="2800" b="1" i="1" kern="0">
                <a:solidFill>
                  <a:srgbClr val="000000"/>
                </a:solidFill>
                <a:latin typeface="Rambla"/>
                <a:ea typeface="Rambla"/>
                <a:cs typeface="Rambla"/>
                <a:sym typeface="Rambla"/>
              </a:rPr>
              <a:t>Recommended Road Projects</a:t>
            </a: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473510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oncourse">
  <a:themeElements>
    <a:clrScheme name="Custom 2">
      <a:dk1>
        <a:srgbClr val="000000"/>
      </a:dk1>
      <a:lt1>
        <a:srgbClr val="FFFFFF"/>
      </a:lt1>
      <a:dk2>
        <a:srgbClr val="264973"/>
      </a:dk2>
      <a:lt2>
        <a:srgbClr val="EAEBDE"/>
      </a:lt2>
      <a:accent1>
        <a:srgbClr val="5C870F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520</Words>
  <Application>Microsoft Macintosh PowerPoint</Application>
  <PresentationFormat>Custom</PresentationFormat>
  <Paragraphs>75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Concourse</vt:lpstr>
      <vt:lpstr>City of Madison Capital Improvement Plan</vt:lpstr>
      <vt:lpstr>Summary of Recommended CIP Projects</vt:lpstr>
      <vt:lpstr>Summary of Recommended CIP Projects</vt:lpstr>
      <vt:lpstr>Summary of Recommended CIP Projects</vt:lpstr>
      <vt:lpstr>Summary of Recommended CIP Projects</vt:lpstr>
      <vt:lpstr>Recommended Road Projects</vt:lpstr>
      <vt:lpstr>Recommended Road Projects</vt:lpstr>
      <vt:lpstr>PowerPoint Presentation</vt:lpstr>
      <vt:lpstr>PowerPoint Presentation</vt:lpstr>
      <vt:lpstr>Recommended Paths/Greenways</vt:lpstr>
      <vt:lpstr>Recommended Paths/Greenways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City of Madison Capital Improvement Plan</dc:title>
  <dc:creator>Wroblewski, Zach</dc:creator>
  <cp:lastModifiedBy>Maura Wroblewski</cp:lastModifiedBy>
  <cp:revision>3</cp:revision>
  <dcterms:created xsi:type="dcterms:W3CDTF">2018-05-08T18:05:17Z</dcterms:created>
  <dcterms:modified xsi:type="dcterms:W3CDTF">2018-05-09T21:06:53Z</dcterms:modified>
</cp:coreProperties>
</file>