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-2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945F2-0C0E-475E-A17C-2A651D79A1ED}" type="datetimeFigureOut">
              <a:rPr lang="en-US" smtClean="0"/>
              <a:t>5/9/18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606AB-2074-45DC-BD25-A2CBC7F4A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7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6827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6870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50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219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113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187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357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159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2885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309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92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666751" y="5945188"/>
            <a:ext cx="6587067" cy="920750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BE9B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647700" y="5938838"/>
            <a:ext cx="492125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Shape 24"/>
          <p:cNvCxnSpPr/>
          <p:nvPr/>
        </p:nvCxnSpPr>
        <p:spPr>
          <a:xfrm>
            <a:off x="-12316" y="5787739"/>
            <a:ext cx="4540679" cy="1084383"/>
          </a:xfrm>
          <a:prstGeom prst="straightConnector1">
            <a:avLst/>
          </a:prstGeom>
          <a:noFill/>
          <a:ln w="12050" cap="flat" cmpd="sng">
            <a:solidFill>
              <a:srgbClr val="A2B69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521643" y="5443402"/>
            <a:ext cx="95504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18288" lvl="0" indent="-22860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914400" marR="0" lvl="1" indent="-304800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1371600" marR="0" lvl="2" indent="-2921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828800" marR="0" lvl="3" indent="-2857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2286000" marR="0" lvl="4" indent="-2857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304800" y="189968"/>
            <a:ext cx="11582400" cy="110716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2718433" y="4706109"/>
            <a:ext cx="7531527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ambla"/>
              <a:buNone/>
              <a:defRPr sz="3000" b="0" i="0" u="none" strike="noStrike" cap="non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1" y="203032"/>
            <a:ext cx="2536921" cy="109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22163" y="230328"/>
            <a:ext cx="13208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26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gradFill>
          <a:gsLst>
            <a:gs pos="0">
              <a:srgbClr val="F8FFEB"/>
            </a:gs>
            <a:gs pos="74000">
              <a:srgbClr val="C1F06A"/>
            </a:gs>
            <a:gs pos="83000">
              <a:srgbClr val="C1F06A"/>
            </a:gs>
            <a:gs pos="100000">
              <a:srgbClr val="D4F59B"/>
            </a:gs>
          </a:gsLst>
          <a:lin ang="5400000" scaled="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048638" y="203032"/>
            <a:ext cx="7250669" cy="109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36"/>
              <a:buFont typeface="Noto Sans Symbols"/>
              <a:buChar char="▶"/>
              <a:defRPr sz="27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914400" marR="0" lvl="1" indent="-374650" algn="l" rtl="0">
              <a:spcBef>
                <a:spcPts val="325"/>
              </a:spcBef>
              <a:spcAft>
                <a:spcPts val="0"/>
              </a:spcAft>
              <a:buClr>
                <a:schemeClr val="l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66751" y="5945188"/>
            <a:ext cx="6587067" cy="920750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BE9B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47700" y="5938838"/>
            <a:ext cx="492125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 rotWithShape="1">
            <a:blip r:embed="rId4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-12316" y="5787739"/>
            <a:ext cx="4540679" cy="1084383"/>
          </a:xfrm>
          <a:prstGeom prst="straightConnector1">
            <a:avLst/>
          </a:prstGeom>
          <a:noFill/>
          <a:ln w="12050" cap="flat" cmpd="sng">
            <a:solidFill>
              <a:srgbClr val="A2B69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638" y="203032"/>
            <a:ext cx="7250669" cy="109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  <a:defRPr sz="27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914400" marR="0" lvl="1" indent="-374650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4801" y="203032"/>
            <a:ext cx="2536921" cy="109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22163" y="230328"/>
            <a:ext cx="13208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4880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 descr="madison sign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0000" b="40752"/>
          <a:stretch/>
        </p:blipFill>
        <p:spPr>
          <a:xfrm>
            <a:off x="3733800" y="1905001"/>
            <a:ext cx="5486400" cy="3377359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62200" y="1524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lt1"/>
              </a:buClr>
              <a:buSzPts val="4000"/>
            </a:pPr>
            <a:r>
              <a:rPr lang="en-US" sz="4000">
                <a:solidFill>
                  <a:schemeClr val="lt1"/>
                </a:solidFill>
              </a:rPr>
              <a:t>City of Madison</a:t>
            </a:r>
            <a:br>
              <a:rPr lang="en-US" sz="4000">
                <a:solidFill>
                  <a:schemeClr val="lt1"/>
                </a:solidFill>
              </a:rPr>
            </a:br>
            <a:r>
              <a:rPr lang="en-US" sz="3200">
                <a:solidFill>
                  <a:schemeClr val="lt1"/>
                </a:solidFill>
              </a:rPr>
              <a:t>Capital Improvement Plan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9259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352800" y="4572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Recommended Paths/Greenways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1676400" y="1752600"/>
            <a:ext cx="8839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Wall </a:t>
            </a:r>
            <a:r>
              <a:rPr lang="en-US" sz="2800" b="1" i="1" dirty="0" err="1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Triana</a:t>
            </a:r>
            <a:r>
              <a:rPr lang="en-US" sz="28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Multi-Use path, BF to Gillespie, west side </a:t>
            </a:r>
            <a:endParaRPr b="1" i="1" dirty="0">
              <a:highlight>
                <a:srgbClr val="FFFF00"/>
              </a:highlight>
            </a:endParaRPr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Cost: $1M (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Bond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Multiple connections to schools, shopping, etc.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Timeframe: ASAP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Schedule: TBD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183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Recommended Paths/Greenways</a:t>
            </a: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676400" y="1752600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Mill Creek Greenway Ext. Browns Ferry to Wall </a:t>
            </a:r>
            <a:r>
              <a:rPr lang="en-US" sz="2800" b="1" i="1" dirty="0" err="1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Triana</a:t>
            </a:r>
            <a:r>
              <a:rPr lang="en-US" sz="28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1" i="1" dirty="0">
              <a:highlight>
                <a:srgbClr val="FFFF00"/>
              </a:highlight>
            </a:endParaRPr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Cost: $950K (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Bond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Grant submitted for part of project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Timeframe: ASAP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Schedule: TBD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8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Summary of Recommended CIP Projects</a:t>
            </a: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Roads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Hwy 72 widening: $2.7M (standalone account)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Madison Blvd widening: $10.12M (TIGER Grant)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Sullivan 5-lane, Mad. Blvd to Kyser: $5.5M 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Hughes 5-lane, Plaza to Milford: $6.6M 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HSV/BF 3-lane: $2.6M (Bond, satisfy $1M Mazda Toyota pledge)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369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Summary of Recommended CIP Projects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Turn Lanes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Northbound right turn Hughes to Eastview: $45K in-house cost (General Fund)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Northbound right turn WT to BF: $300K (General Fund)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Northbound right turn Sullivan to Mill: $250K (General Fund)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Eastbound right turn Mill to Sullivan: $350K (General Fund)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758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Summary of Recommended CIP Projects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Paths &amp; Greenways</a:t>
            </a:r>
            <a:endParaRPr b="1" i="1" dirty="0">
              <a:highlight>
                <a:srgbClr val="FFFF00"/>
              </a:highlight>
            </a:endParaRPr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WT Multi-Use Path BF to Gillespie: $1M (Bond)</a:t>
            </a:r>
            <a:endParaRPr b="1" i="1" dirty="0">
              <a:highlight>
                <a:srgbClr val="FFFF00"/>
              </a:highlight>
            </a:endParaRPr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b="1" i="1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Mill Creek Greenway Extension BF to WT: $950K (Bond and/or grant)</a:t>
            </a:r>
            <a:endParaRPr b="1" i="1" dirty="0">
              <a:highlight>
                <a:srgbClr val="FFFF00"/>
              </a:highlight>
            </a:endParaRPr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Oakland Spring Branch Greenway: $250K (Bond)</a:t>
            </a:r>
            <a:endParaRPr dirty="0"/>
          </a:p>
          <a:p>
            <a:pPr indent="-300038">
              <a:spcBef>
                <a:spcPts val="1000"/>
              </a:spcBef>
              <a:buClr>
                <a:schemeClr val="dk1"/>
              </a:buClr>
              <a:buSzPts val="800"/>
              <a:buNone/>
            </a:pPr>
            <a:endParaRPr sz="800" b="1" i="1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0838">
              <a:spcBef>
                <a:spcPts val="60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Parks &amp; Recreation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Homeplace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Park: $300K (Bond)</a:t>
            </a:r>
            <a:endParaRPr dirty="0"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Share the Road: ~$10K (GF or grant)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144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Summary of Recommended CIP Projects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3200"/>
              <a:buFont typeface="Noto Sans Symbols"/>
              <a:buChar char="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Facilities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Repurpose former Library: ~$500K 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New Public Works facility: $2.9M 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Modify City Hall to expand space: ~$100K 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Expand Library parking lot: $430K (2015 Bond)</a:t>
            </a:r>
            <a:endParaRPr/>
          </a:p>
          <a:p>
            <a:pPr indent="-300038">
              <a:spcBef>
                <a:spcPts val="1000"/>
              </a:spcBef>
              <a:buClr>
                <a:schemeClr val="dk1"/>
              </a:buClr>
              <a:buSzPts val="800"/>
              <a:buNone/>
            </a:pPr>
            <a:endParaRPr sz="800"/>
          </a:p>
        </p:txBody>
      </p:sp>
    </p:spTree>
    <p:extLst>
      <p:ext uri="{BB962C8B-B14F-4D97-AF65-F5344CB8AC3E}">
        <p14:creationId xmlns:p14="http://schemas.microsoft.com/office/powerpoint/2010/main" val="182255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Recommended Road Projects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6 Lane Hwy 72 From Balch Road to Hughes Road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Cost: $2.7M (Standalone Account)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ALDOT project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Funding in standalone account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Timeframe: 3-5 years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915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800" i="1"/>
              <a:t>Recommended Road Projects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828800" y="165735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Widen Madison Blvd from 4 to 6 lanes from County Line Road to east of Madison city limits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Cost: $10.12M (TIGER Grant)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Per Transportation Plan, needed by 2025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Apply for Federal TIGER grant in next 6 months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404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828800" y="1676400"/>
            <a:ext cx="8305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Widen Hughes Road to 5 lanes &amp; improve path from Plaza to Milford; modify Eastview signal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Cost: $6.6M </a:t>
            </a: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Supported by Transportation Plan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Timeframe: ASAP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Schedule: 24 months</a:t>
            </a:r>
            <a:endParaRPr/>
          </a:p>
        </p:txBody>
      </p:sp>
      <p:sp>
        <p:nvSpPr>
          <p:cNvPr id="114" name="Shape 114"/>
          <p:cNvSpPr txBox="1"/>
          <p:nvPr/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en-US" sz="2800" b="1" i="1" kern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Recommended Road Projects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13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828800" y="1733550"/>
            <a:ext cx="8534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47663">
              <a:spcBef>
                <a:spcPts val="0"/>
              </a:spcBef>
              <a:buClr>
                <a:schemeClr val="dk1"/>
              </a:buClr>
              <a:buSzPts val="2800"/>
              <a:buFont typeface="Noto Sans Symbols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Widen Sullivan Road to 5 lanes from Madison Blvd to Kyser; include traffic signals at West Dublin and Royal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Cost: $5.5M </a:t>
            </a: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(Bond)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Supported by Transportation Plan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Timeframe: begin design &amp; ROW acquisition ASAP; break ground 12-18 months, depending on Hughes Rd</a:t>
            </a:r>
            <a:endParaRPr/>
          </a:p>
          <a:p>
            <a:pPr lvl="1" indent="-293688">
              <a:spcBef>
                <a:spcPts val="925"/>
              </a:spcBef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Schedule: 24 months</a:t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33528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en-US" sz="2800" b="1" i="1" kern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Recommended Road Projects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35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ourse">
  <a:themeElements>
    <a:clrScheme name="Custom 2">
      <a:dk1>
        <a:srgbClr val="000000"/>
      </a:dk1>
      <a:lt1>
        <a:srgbClr val="FFFFFF"/>
      </a:lt1>
      <a:dk2>
        <a:srgbClr val="264973"/>
      </a:dk2>
      <a:lt2>
        <a:srgbClr val="EAEBDE"/>
      </a:lt2>
      <a:accent1>
        <a:srgbClr val="5C870F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520</Words>
  <Application>Microsoft Macintosh PowerPoint</Application>
  <PresentationFormat>Custom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City of Madison Capital Improvement Plan</vt:lpstr>
      <vt:lpstr>Summary of Recommended CIP Projects</vt:lpstr>
      <vt:lpstr>Summary of Recommended CIP Projects</vt:lpstr>
      <vt:lpstr>Summary of Recommended CIP Projects</vt:lpstr>
      <vt:lpstr>Summary of Recommended CIP Projects</vt:lpstr>
      <vt:lpstr>Recommended Road Projects</vt:lpstr>
      <vt:lpstr>Recommended Road Projects</vt:lpstr>
      <vt:lpstr>PowerPoint Presentation</vt:lpstr>
      <vt:lpstr>PowerPoint Presentation</vt:lpstr>
      <vt:lpstr>Recommended Paths/Greenways</vt:lpstr>
      <vt:lpstr>Recommended Paths/Greenways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Madison Capital Improvement Plan</dc:title>
  <dc:creator>Wroblewski, Zach</dc:creator>
  <cp:lastModifiedBy>Maura Wroblewski</cp:lastModifiedBy>
  <cp:revision>3</cp:revision>
  <dcterms:created xsi:type="dcterms:W3CDTF">2018-05-08T18:05:17Z</dcterms:created>
  <dcterms:modified xsi:type="dcterms:W3CDTF">2018-05-09T21:06:53Z</dcterms:modified>
</cp:coreProperties>
</file>